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77" r:id="rId2"/>
    <p:sldId id="267" r:id="rId3"/>
    <p:sldId id="262" r:id="rId4"/>
    <p:sldId id="258" r:id="rId5"/>
    <p:sldId id="269" r:id="rId6"/>
    <p:sldId id="270" r:id="rId7"/>
    <p:sldId id="273" r:id="rId8"/>
    <p:sldId id="288" r:id="rId9"/>
    <p:sldId id="272" r:id="rId10"/>
    <p:sldId id="284" r:id="rId11"/>
    <p:sldId id="283" r:id="rId12"/>
    <p:sldId id="275" r:id="rId13"/>
    <p:sldId id="286" r:id="rId14"/>
    <p:sldId id="287" r:id="rId15"/>
    <p:sldId id="260" r:id="rId16"/>
    <p:sldId id="282" r:id="rId17"/>
    <p:sldId id="263"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4619"/>
  </p:normalViewPr>
  <p:slideViewPr>
    <p:cSldViewPr snapToGrid="0">
      <p:cViewPr varScale="1">
        <p:scale>
          <a:sx n="93" d="100"/>
          <a:sy n="93" d="100"/>
        </p:scale>
        <p:origin x="2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5DA75-47F6-4BA7-8677-243F2285E1D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0B295F3-23F4-4B5B-AE37-5F4177C7401E}">
      <dgm:prSet phldrT="[Text]" custT="1"/>
      <dgm:spPr/>
      <dgm:t>
        <a:bodyPr/>
        <a:lstStyle/>
        <a:p>
          <a:r>
            <a:rPr lang="en-ZA" sz="1400" b="1" dirty="0">
              <a:latin typeface="Century Gothic" charset="0"/>
              <a:ea typeface="Century Gothic" charset="0"/>
              <a:cs typeface="Century Gothic" charset="0"/>
            </a:rPr>
            <a:t>2011</a:t>
          </a:r>
        </a:p>
        <a:p>
          <a:r>
            <a:rPr lang="en-ZA" sz="1400" b="1" dirty="0">
              <a:latin typeface="Century Gothic" charset="0"/>
              <a:ea typeface="Century Gothic" charset="0"/>
              <a:cs typeface="Century Gothic" charset="0"/>
            </a:rPr>
            <a:t>Maritime Skills Development Study</a:t>
          </a:r>
        </a:p>
        <a:p>
          <a:r>
            <a:rPr lang="en-ZA" sz="1400" b="1" dirty="0">
              <a:latin typeface="Century Gothic" charset="0"/>
              <a:ea typeface="Century Gothic" charset="0"/>
              <a:cs typeface="Century Gothic" charset="0"/>
            </a:rPr>
            <a:t>Maritime Skills Summit</a:t>
          </a:r>
        </a:p>
        <a:p>
          <a:r>
            <a:rPr lang="en-ZA" sz="1400" b="1" i="0" dirty="0">
              <a:latin typeface="Century Gothic" charset="0"/>
              <a:ea typeface="Century Gothic" charset="0"/>
              <a:cs typeface="Century Gothic" charset="0"/>
            </a:rPr>
            <a:t>SAMSA launches National Cadet Programme</a:t>
          </a:r>
          <a:endParaRPr lang="en-US" sz="1400" b="1" dirty="0"/>
        </a:p>
      </dgm:t>
    </dgm:pt>
    <dgm:pt modelId="{586AF0CD-13AE-48E2-8DEE-7FAA9E9563B3}" type="parTrans" cxnId="{242CC7CD-9D01-49E8-8CA5-6B42B59460C6}">
      <dgm:prSet/>
      <dgm:spPr/>
      <dgm:t>
        <a:bodyPr/>
        <a:lstStyle/>
        <a:p>
          <a:endParaRPr lang="en-US"/>
        </a:p>
      </dgm:t>
    </dgm:pt>
    <dgm:pt modelId="{47303DBC-6F82-4D8D-B37D-725100BE96F6}" type="sibTrans" cxnId="{242CC7CD-9D01-49E8-8CA5-6B42B59460C6}">
      <dgm:prSet/>
      <dgm:spPr/>
      <dgm:t>
        <a:bodyPr/>
        <a:lstStyle/>
        <a:p>
          <a:endParaRPr lang="en-US"/>
        </a:p>
      </dgm:t>
    </dgm:pt>
    <dgm:pt modelId="{69602956-10B8-4FB4-AF00-680B210A1D6D}">
      <dgm:prSet phldrT="[Text]" custT="1"/>
      <dgm:spPr/>
      <dgm:t>
        <a:bodyPr/>
        <a:lstStyle/>
        <a:p>
          <a:r>
            <a:rPr lang="en-US" sz="1400" b="1" dirty="0"/>
            <a:t>2012</a:t>
          </a:r>
        </a:p>
        <a:p>
          <a:r>
            <a:rPr lang="en-ZA" sz="1400" b="1" dirty="0"/>
            <a:t>Launch of the DTV SA Agulhas</a:t>
          </a:r>
          <a:endParaRPr lang="en-US" sz="1400" dirty="0"/>
        </a:p>
      </dgm:t>
    </dgm:pt>
    <dgm:pt modelId="{84627E45-8433-4C62-965D-B41E735ABAA3}" type="parTrans" cxnId="{09781F12-84F6-4C7F-BEF9-59745E914786}">
      <dgm:prSet/>
      <dgm:spPr/>
      <dgm:t>
        <a:bodyPr/>
        <a:lstStyle/>
        <a:p>
          <a:endParaRPr lang="en-US"/>
        </a:p>
      </dgm:t>
    </dgm:pt>
    <dgm:pt modelId="{5766CFEC-4C80-45DA-A653-EA7ED0BC4E10}" type="sibTrans" cxnId="{09781F12-84F6-4C7F-BEF9-59745E914786}">
      <dgm:prSet/>
      <dgm:spPr/>
      <dgm:t>
        <a:bodyPr/>
        <a:lstStyle/>
        <a:p>
          <a:endParaRPr lang="en-US"/>
        </a:p>
      </dgm:t>
    </dgm:pt>
    <dgm:pt modelId="{614E1534-6A46-48DE-B648-C921D2B8033A}">
      <dgm:prSet phldrT="[Text]" custT="1"/>
      <dgm:spPr/>
      <dgm:t>
        <a:bodyPr/>
        <a:lstStyle/>
        <a:p>
          <a:r>
            <a:rPr lang="en-US" sz="1400" b="1" dirty="0"/>
            <a:t>2013</a:t>
          </a:r>
        </a:p>
        <a:p>
          <a:r>
            <a:rPr lang="en-ZA" sz="1400" b="1" dirty="0">
              <a:latin typeface="Century Gothic" charset="0"/>
              <a:ea typeface="Century Gothic" charset="0"/>
              <a:cs typeface="Century Gothic" charset="0"/>
            </a:rPr>
            <a:t>SAIMI feasibility-viability study &amp; business plan</a:t>
          </a:r>
        </a:p>
        <a:p>
          <a:r>
            <a:rPr lang="en-ZA" sz="1400" b="1" dirty="0">
              <a:latin typeface="Century Gothic" charset="0"/>
              <a:ea typeface="Century Gothic" charset="0"/>
              <a:cs typeface="Century Gothic" charset="0"/>
            </a:rPr>
            <a:t>HRD Council forms Maritime Skills Technical Task Team</a:t>
          </a:r>
          <a:endParaRPr lang="en-US" sz="1400" b="1" dirty="0"/>
        </a:p>
      </dgm:t>
    </dgm:pt>
    <dgm:pt modelId="{49430628-82FA-4CAD-8458-9ECCACEC9FA3}" type="parTrans" cxnId="{CC3E07CA-DBE8-4826-B184-F4E5D1480E5A}">
      <dgm:prSet/>
      <dgm:spPr/>
      <dgm:t>
        <a:bodyPr/>
        <a:lstStyle/>
        <a:p>
          <a:endParaRPr lang="en-US"/>
        </a:p>
      </dgm:t>
    </dgm:pt>
    <dgm:pt modelId="{206B362D-9BED-4646-9314-B9906AD62839}" type="sibTrans" cxnId="{CC3E07CA-DBE8-4826-B184-F4E5D1480E5A}">
      <dgm:prSet/>
      <dgm:spPr/>
      <dgm:t>
        <a:bodyPr/>
        <a:lstStyle/>
        <a:p>
          <a:endParaRPr lang="en-US"/>
        </a:p>
      </dgm:t>
    </dgm:pt>
    <dgm:pt modelId="{C27AED31-8717-4220-A2FF-2065EE404953}">
      <dgm:prSet custT="1"/>
      <dgm:spPr/>
      <dgm:t>
        <a:bodyPr/>
        <a:lstStyle/>
        <a:p>
          <a:r>
            <a:rPr lang="en-US" sz="1400" b="1" dirty="0"/>
            <a:t>2014</a:t>
          </a:r>
        </a:p>
        <a:p>
          <a:r>
            <a:rPr lang="en-ZA" sz="1400" b="1" dirty="0">
              <a:latin typeface="Century Gothic" charset="0"/>
              <a:ea typeface="Century Gothic" charset="0"/>
              <a:cs typeface="Century Gothic" charset="0"/>
            </a:rPr>
            <a:t>SAMSA-NMU MoU to collaborate in establishing SAIMI</a:t>
          </a:r>
        </a:p>
        <a:p>
          <a:r>
            <a:rPr lang="en-ZA" sz="1400" b="1" dirty="0">
              <a:latin typeface="Century Gothic" charset="0"/>
              <a:ea typeface="Century Gothic" charset="0"/>
              <a:cs typeface="Century Gothic" charset="0"/>
            </a:rPr>
            <a:t>Presidency launches Operation Phakisa: Oceans Economy</a:t>
          </a:r>
        </a:p>
        <a:p>
          <a:r>
            <a:rPr lang="en-ZA" sz="1400" b="1" dirty="0">
              <a:latin typeface="Century Gothic" charset="0"/>
              <a:ea typeface="Century Gothic" charset="0"/>
              <a:cs typeface="Century Gothic" charset="0"/>
            </a:rPr>
            <a:t>Maritime Skills Technical Task Team delivers recommendations to HRD Council</a:t>
          </a:r>
        </a:p>
        <a:p>
          <a:endParaRPr lang="en-ZA" sz="1400" b="1" dirty="0">
            <a:latin typeface="Century Gothic" charset="0"/>
            <a:ea typeface="Century Gothic" charset="0"/>
            <a:cs typeface="Century Gothic" charset="0"/>
          </a:endParaRPr>
        </a:p>
        <a:p>
          <a:r>
            <a:rPr lang="en-ZA" sz="1400" b="1" dirty="0">
              <a:latin typeface="Century Gothic" charset="0"/>
              <a:ea typeface="Century Gothic" charset="0"/>
              <a:cs typeface="Century Gothic" charset="0"/>
            </a:rPr>
            <a:t>Launch of SAIMI Nov 2014</a:t>
          </a:r>
          <a:endParaRPr lang="en-US" sz="1400" b="1" dirty="0"/>
        </a:p>
      </dgm:t>
    </dgm:pt>
    <dgm:pt modelId="{C55DD565-09BB-4065-B059-A57010054D74}" type="parTrans" cxnId="{F5B0BAC5-757D-42A9-9D97-C2352824A5D4}">
      <dgm:prSet/>
      <dgm:spPr/>
      <dgm:t>
        <a:bodyPr/>
        <a:lstStyle/>
        <a:p>
          <a:endParaRPr lang="en-US"/>
        </a:p>
      </dgm:t>
    </dgm:pt>
    <dgm:pt modelId="{F13823EA-2637-4E06-948D-6BF45C136DF1}" type="sibTrans" cxnId="{F5B0BAC5-757D-42A9-9D97-C2352824A5D4}">
      <dgm:prSet/>
      <dgm:spPr/>
      <dgm:t>
        <a:bodyPr/>
        <a:lstStyle/>
        <a:p>
          <a:endParaRPr lang="en-US"/>
        </a:p>
      </dgm:t>
    </dgm:pt>
    <dgm:pt modelId="{771C8140-1509-4B04-A342-9D564E1C66B5}" type="pres">
      <dgm:prSet presAssocID="{42D5DA75-47F6-4BA7-8677-243F2285E1D4}" presName="outerComposite" presStyleCnt="0">
        <dgm:presLayoutVars>
          <dgm:chMax val="5"/>
          <dgm:dir/>
          <dgm:resizeHandles val="exact"/>
        </dgm:presLayoutVars>
      </dgm:prSet>
      <dgm:spPr/>
    </dgm:pt>
    <dgm:pt modelId="{AD07A1CD-A4CC-4A71-A04D-8EA5C47DBA3A}" type="pres">
      <dgm:prSet presAssocID="{42D5DA75-47F6-4BA7-8677-243F2285E1D4}" presName="dummyMaxCanvas" presStyleCnt="0">
        <dgm:presLayoutVars/>
      </dgm:prSet>
      <dgm:spPr/>
    </dgm:pt>
    <dgm:pt modelId="{07292120-2204-4FAB-864E-6A49054AB990}" type="pres">
      <dgm:prSet presAssocID="{42D5DA75-47F6-4BA7-8677-243F2285E1D4}" presName="FourNodes_1" presStyleLbl="node1" presStyleIdx="0" presStyleCnt="4" custScaleY="97485">
        <dgm:presLayoutVars>
          <dgm:bulletEnabled val="1"/>
        </dgm:presLayoutVars>
      </dgm:prSet>
      <dgm:spPr/>
    </dgm:pt>
    <dgm:pt modelId="{573E14BD-A4ED-47C9-ACFA-0FFC0A3FA541}" type="pres">
      <dgm:prSet presAssocID="{42D5DA75-47F6-4BA7-8677-243F2285E1D4}" presName="FourNodes_2" presStyleLbl="node1" presStyleIdx="1" presStyleCnt="4" custScaleY="62905" custLinFactNeighborX="-780" custLinFactNeighborY="-27657">
        <dgm:presLayoutVars>
          <dgm:bulletEnabled val="1"/>
        </dgm:presLayoutVars>
      </dgm:prSet>
      <dgm:spPr/>
    </dgm:pt>
    <dgm:pt modelId="{461BFB1E-6BEF-4993-8103-F4AD65A746A8}" type="pres">
      <dgm:prSet presAssocID="{42D5DA75-47F6-4BA7-8677-243F2285E1D4}" presName="FourNodes_3" presStyleLbl="node1" presStyleIdx="2" presStyleCnt="4" custScaleY="101206" custLinFactNeighborX="-1755" custLinFactNeighborY="-52478">
        <dgm:presLayoutVars>
          <dgm:bulletEnabled val="1"/>
        </dgm:presLayoutVars>
      </dgm:prSet>
      <dgm:spPr/>
    </dgm:pt>
    <dgm:pt modelId="{8F99A229-1A9C-4CC9-9D61-FA58AA3CCF59}" type="pres">
      <dgm:prSet presAssocID="{42D5DA75-47F6-4BA7-8677-243F2285E1D4}" presName="FourNodes_4" presStyleLbl="node1" presStyleIdx="3" presStyleCnt="4" custScaleY="162500" custLinFactNeighborX="114" custLinFactNeighborY="-25554">
        <dgm:presLayoutVars>
          <dgm:bulletEnabled val="1"/>
        </dgm:presLayoutVars>
      </dgm:prSet>
      <dgm:spPr/>
    </dgm:pt>
    <dgm:pt modelId="{E6BB285A-3E2C-40CF-8CDF-790BB3E757BC}" type="pres">
      <dgm:prSet presAssocID="{42D5DA75-47F6-4BA7-8677-243F2285E1D4}" presName="FourConn_1-2" presStyleLbl="fgAccFollowNode1" presStyleIdx="0" presStyleCnt="3" custLinFactX="-100000" custLinFactNeighborX="-114409" custLinFactNeighborY="4513">
        <dgm:presLayoutVars>
          <dgm:bulletEnabled val="1"/>
        </dgm:presLayoutVars>
      </dgm:prSet>
      <dgm:spPr/>
    </dgm:pt>
    <dgm:pt modelId="{8F34D18A-7550-457A-8738-748E2B31FDB2}" type="pres">
      <dgm:prSet presAssocID="{42D5DA75-47F6-4BA7-8677-243F2285E1D4}" presName="FourConn_2-3" presStyleLbl="fgAccFollowNode1" presStyleIdx="1" presStyleCnt="3" custLinFactX="-17094" custLinFactNeighborX="-100000" custLinFactNeighborY="-61416">
        <dgm:presLayoutVars>
          <dgm:bulletEnabled val="1"/>
        </dgm:presLayoutVars>
      </dgm:prSet>
      <dgm:spPr/>
    </dgm:pt>
    <dgm:pt modelId="{DDF3870A-2570-43ED-899B-D7121E857355}" type="pres">
      <dgm:prSet presAssocID="{42D5DA75-47F6-4BA7-8677-243F2285E1D4}" presName="FourConn_3-4" presStyleLbl="fgAccFollowNode1" presStyleIdx="2" presStyleCnt="3" custLinFactNeighborX="-32667" custLinFactNeighborY="-68986">
        <dgm:presLayoutVars>
          <dgm:bulletEnabled val="1"/>
        </dgm:presLayoutVars>
      </dgm:prSet>
      <dgm:spPr/>
    </dgm:pt>
    <dgm:pt modelId="{25A5EF55-7ABA-47C7-8D57-1AB0F91642ED}" type="pres">
      <dgm:prSet presAssocID="{42D5DA75-47F6-4BA7-8677-243F2285E1D4}" presName="FourNodes_1_text" presStyleLbl="node1" presStyleIdx="3" presStyleCnt="4">
        <dgm:presLayoutVars>
          <dgm:bulletEnabled val="1"/>
        </dgm:presLayoutVars>
      </dgm:prSet>
      <dgm:spPr/>
    </dgm:pt>
    <dgm:pt modelId="{1168D60F-A131-4748-97C7-1A55FD2C4848}" type="pres">
      <dgm:prSet presAssocID="{42D5DA75-47F6-4BA7-8677-243F2285E1D4}" presName="FourNodes_2_text" presStyleLbl="node1" presStyleIdx="3" presStyleCnt="4">
        <dgm:presLayoutVars>
          <dgm:bulletEnabled val="1"/>
        </dgm:presLayoutVars>
      </dgm:prSet>
      <dgm:spPr/>
    </dgm:pt>
    <dgm:pt modelId="{4A1C3FBE-4BAC-4516-9859-68B9310A53A5}" type="pres">
      <dgm:prSet presAssocID="{42D5DA75-47F6-4BA7-8677-243F2285E1D4}" presName="FourNodes_3_text" presStyleLbl="node1" presStyleIdx="3" presStyleCnt="4">
        <dgm:presLayoutVars>
          <dgm:bulletEnabled val="1"/>
        </dgm:presLayoutVars>
      </dgm:prSet>
      <dgm:spPr/>
    </dgm:pt>
    <dgm:pt modelId="{75C66AE5-3530-4ED2-9F07-6A893375F72A}" type="pres">
      <dgm:prSet presAssocID="{42D5DA75-47F6-4BA7-8677-243F2285E1D4}" presName="FourNodes_4_text" presStyleLbl="node1" presStyleIdx="3" presStyleCnt="4">
        <dgm:presLayoutVars>
          <dgm:bulletEnabled val="1"/>
        </dgm:presLayoutVars>
      </dgm:prSet>
      <dgm:spPr/>
    </dgm:pt>
  </dgm:ptLst>
  <dgm:cxnLst>
    <dgm:cxn modelId="{09781F12-84F6-4C7F-BEF9-59745E914786}" srcId="{42D5DA75-47F6-4BA7-8677-243F2285E1D4}" destId="{69602956-10B8-4FB4-AF00-680B210A1D6D}" srcOrd="1" destOrd="0" parTransId="{84627E45-8433-4C62-965D-B41E735ABAA3}" sibTransId="{5766CFEC-4C80-45DA-A653-EA7ED0BC4E10}"/>
    <dgm:cxn modelId="{2702AC16-9A73-4B22-A54C-5F6A4BD32F07}" type="presOf" srcId="{206B362D-9BED-4646-9314-B9906AD62839}" destId="{DDF3870A-2570-43ED-899B-D7121E857355}" srcOrd="0" destOrd="0" presId="urn:microsoft.com/office/officeart/2005/8/layout/vProcess5"/>
    <dgm:cxn modelId="{3A377817-396C-4B1E-A4BC-2001CB86BE40}" type="presOf" srcId="{614E1534-6A46-48DE-B648-C921D2B8033A}" destId="{4A1C3FBE-4BAC-4516-9859-68B9310A53A5}" srcOrd="1" destOrd="0" presId="urn:microsoft.com/office/officeart/2005/8/layout/vProcess5"/>
    <dgm:cxn modelId="{9043451D-8747-41DC-8BF1-2C5309D0E918}" type="presOf" srcId="{30B295F3-23F4-4B5B-AE37-5F4177C7401E}" destId="{07292120-2204-4FAB-864E-6A49054AB990}" srcOrd="0" destOrd="0" presId="urn:microsoft.com/office/officeart/2005/8/layout/vProcess5"/>
    <dgm:cxn modelId="{08DB1C22-BA07-4313-8E07-CFDFC70462D6}" type="presOf" srcId="{C27AED31-8717-4220-A2FF-2065EE404953}" destId="{8F99A229-1A9C-4CC9-9D61-FA58AA3CCF59}" srcOrd="0" destOrd="0" presId="urn:microsoft.com/office/officeart/2005/8/layout/vProcess5"/>
    <dgm:cxn modelId="{C599832A-B031-45B9-96FB-6B9917EB257A}" type="presOf" srcId="{5766CFEC-4C80-45DA-A653-EA7ED0BC4E10}" destId="{8F34D18A-7550-457A-8738-748E2B31FDB2}" srcOrd="0" destOrd="0" presId="urn:microsoft.com/office/officeart/2005/8/layout/vProcess5"/>
    <dgm:cxn modelId="{8273174A-9967-4FCF-8EB3-C5FF7A8B2F1C}" type="presOf" srcId="{69602956-10B8-4FB4-AF00-680B210A1D6D}" destId="{1168D60F-A131-4748-97C7-1A55FD2C4848}" srcOrd="1" destOrd="0" presId="urn:microsoft.com/office/officeart/2005/8/layout/vProcess5"/>
    <dgm:cxn modelId="{9D99CAA2-6D40-4F7D-9870-8364092E1B7B}" type="presOf" srcId="{30B295F3-23F4-4B5B-AE37-5F4177C7401E}" destId="{25A5EF55-7ABA-47C7-8D57-1AB0F91642ED}" srcOrd="1" destOrd="0" presId="urn:microsoft.com/office/officeart/2005/8/layout/vProcess5"/>
    <dgm:cxn modelId="{3D6127A4-DD90-440C-8398-8D82290993ED}" type="presOf" srcId="{69602956-10B8-4FB4-AF00-680B210A1D6D}" destId="{573E14BD-A4ED-47C9-ACFA-0FFC0A3FA541}" srcOrd="0" destOrd="0" presId="urn:microsoft.com/office/officeart/2005/8/layout/vProcess5"/>
    <dgm:cxn modelId="{1E6A5DA4-9108-48F5-860C-D60C636A46FA}" type="presOf" srcId="{614E1534-6A46-48DE-B648-C921D2B8033A}" destId="{461BFB1E-6BEF-4993-8103-F4AD65A746A8}" srcOrd="0" destOrd="0" presId="urn:microsoft.com/office/officeart/2005/8/layout/vProcess5"/>
    <dgm:cxn modelId="{76A572BB-A886-41B1-9702-A0C932521ADB}" type="presOf" srcId="{47303DBC-6F82-4D8D-B37D-725100BE96F6}" destId="{E6BB285A-3E2C-40CF-8CDF-790BB3E757BC}" srcOrd="0" destOrd="0" presId="urn:microsoft.com/office/officeart/2005/8/layout/vProcess5"/>
    <dgm:cxn modelId="{F5B0BAC5-757D-42A9-9D97-C2352824A5D4}" srcId="{42D5DA75-47F6-4BA7-8677-243F2285E1D4}" destId="{C27AED31-8717-4220-A2FF-2065EE404953}" srcOrd="3" destOrd="0" parTransId="{C55DD565-09BB-4065-B059-A57010054D74}" sibTransId="{F13823EA-2637-4E06-948D-6BF45C136DF1}"/>
    <dgm:cxn modelId="{CC3E07CA-DBE8-4826-B184-F4E5D1480E5A}" srcId="{42D5DA75-47F6-4BA7-8677-243F2285E1D4}" destId="{614E1534-6A46-48DE-B648-C921D2B8033A}" srcOrd="2" destOrd="0" parTransId="{49430628-82FA-4CAD-8458-9ECCACEC9FA3}" sibTransId="{206B362D-9BED-4646-9314-B9906AD62839}"/>
    <dgm:cxn modelId="{242CC7CD-9D01-49E8-8CA5-6B42B59460C6}" srcId="{42D5DA75-47F6-4BA7-8677-243F2285E1D4}" destId="{30B295F3-23F4-4B5B-AE37-5F4177C7401E}" srcOrd="0" destOrd="0" parTransId="{586AF0CD-13AE-48E2-8DEE-7FAA9E9563B3}" sibTransId="{47303DBC-6F82-4D8D-B37D-725100BE96F6}"/>
    <dgm:cxn modelId="{22994BD0-2E62-4518-BEC9-8730C71C3558}" type="presOf" srcId="{42D5DA75-47F6-4BA7-8677-243F2285E1D4}" destId="{771C8140-1509-4B04-A342-9D564E1C66B5}" srcOrd="0" destOrd="0" presId="urn:microsoft.com/office/officeart/2005/8/layout/vProcess5"/>
    <dgm:cxn modelId="{6BEB84E5-F94B-4C31-BEFE-D4428DFB8E5F}" type="presOf" srcId="{C27AED31-8717-4220-A2FF-2065EE404953}" destId="{75C66AE5-3530-4ED2-9F07-6A893375F72A}" srcOrd="1" destOrd="0" presId="urn:microsoft.com/office/officeart/2005/8/layout/vProcess5"/>
    <dgm:cxn modelId="{8B9BB835-6FFB-4A26-87C4-C1817A98353E}" type="presParOf" srcId="{771C8140-1509-4B04-A342-9D564E1C66B5}" destId="{AD07A1CD-A4CC-4A71-A04D-8EA5C47DBA3A}" srcOrd="0" destOrd="0" presId="urn:microsoft.com/office/officeart/2005/8/layout/vProcess5"/>
    <dgm:cxn modelId="{C34D4BA3-D85F-4688-8964-CA2EA52E3001}" type="presParOf" srcId="{771C8140-1509-4B04-A342-9D564E1C66B5}" destId="{07292120-2204-4FAB-864E-6A49054AB990}" srcOrd="1" destOrd="0" presId="urn:microsoft.com/office/officeart/2005/8/layout/vProcess5"/>
    <dgm:cxn modelId="{A368DE98-600A-40E9-BF59-EE3213F28FC7}" type="presParOf" srcId="{771C8140-1509-4B04-A342-9D564E1C66B5}" destId="{573E14BD-A4ED-47C9-ACFA-0FFC0A3FA541}" srcOrd="2" destOrd="0" presId="urn:microsoft.com/office/officeart/2005/8/layout/vProcess5"/>
    <dgm:cxn modelId="{C1516835-E5BB-40BA-BC14-E62FC6F6529B}" type="presParOf" srcId="{771C8140-1509-4B04-A342-9D564E1C66B5}" destId="{461BFB1E-6BEF-4993-8103-F4AD65A746A8}" srcOrd="3" destOrd="0" presId="urn:microsoft.com/office/officeart/2005/8/layout/vProcess5"/>
    <dgm:cxn modelId="{05284F44-7334-43F5-B396-0B3FBCA715E9}" type="presParOf" srcId="{771C8140-1509-4B04-A342-9D564E1C66B5}" destId="{8F99A229-1A9C-4CC9-9D61-FA58AA3CCF59}" srcOrd="4" destOrd="0" presId="urn:microsoft.com/office/officeart/2005/8/layout/vProcess5"/>
    <dgm:cxn modelId="{E6C01C4B-8E94-4018-A641-9BBB7A154FE1}" type="presParOf" srcId="{771C8140-1509-4B04-A342-9D564E1C66B5}" destId="{E6BB285A-3E2C-40CF-8CDF-790BB3E757BC}" srcOrd="5" destOrd="0" presId="urn:microsoft.com/office/officeart/2005/8/layout/vProcess5"/>
    <dgm:cxn modelId="{D44B45BD-DB0B-479E-9BA1-6D918271A688}" type="presParOf" srcId="{771C8140-1509-4B04-A342-9D564E1C66B5}" destId="{8F34D18A-7550-457A-8738-748E2B31FDB2}" srcOrd="6" destOrd="0" presId="urn:microsoft.com/office/officeart/2005/8/layout/vProcess5"/>
    <dgm:cxn modelId="{8D028E52-1646-49DD-90AA-3AB7BDC7D8ED}" type="presParOf" srcId="{771C8140-1509-4B04-A342-9D564E1C66B5}" destId="{DDF3870A-2570-43ED-899B-D7121E857355}" srcOrd="7" destOrd="0" presId="urn:microsoft.com/office/officeart/2005/8/layout/vProcess5"/>
    <dgm:cxn modelId="{5AB830E1-F321-4DCF-8425-011C90C80B12}" type="presParOf" srcId="{771C8140-1509-4B04-A342-9D564E1C66B5}" destId="{25A5EF55-7ABA-47C7-8D57-1AB0F91642ED}" srcOrd="8" destOrd="0" presId="urn:microsoft.com/office/officeart/2005/8/layout/vProcess5"/>
    <dgm:cxn modelId="{4CEABAEB-88EB-44ED-AA66-526140E384E0}" type="presParOf" srcId="{771C8140-1509-4B04-A342-9D564E1C66B5}" destId="{1168D60F-A131-4748-97C7-1A55FD2C4848}" srcOrd="9" destOrd="0" presId="urn:microsoft.com/office/officeart/2005/8/layout/vProcess5"/>
    <dgm:cxn modelId="{C473BB2D-B895-470F-BC14-3AB1DEF17C10}" type="presParOf" srcId="{771C8140-1509-4B04-A342-9D564E1C66B5}" destId="{4A1C3FBE-4BAC-4516-9859-68B9310A53A5}" srcOrd="10" destOrd="0" presId="urn:microsoft.com/office/officeart/2005/8/layout/vProcess5"/>
    <dgm:cxn modelId="{A97A8B57-8C17-4FD1-911A-8A6053611205}" type="presParOf" srcId="{771C8140-1509-4B04-A342-9D564E1C66B5}" destId="{75C66AE5-3530-4ED2-9F07-6A893375F72A}"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92120-2204-4FAB-864E-6A49054AB990}">
      <dsp:nvSpPr>
        <dsp:cNvPr id="0" name=""/>
        <dsp:cNvSpPr/>
      </dsp:nvSpPr>
      <dsp:spPr>
        <a:xfrm>
          <a:off x="0" y="-163331"/>
          <a:ext cx="6881320" cy="11082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2011</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Maritime Skills Development Study</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Maritime Skills Summit</a:t>
          </a:r>
        </a:p>
        <a:p>
          <a:pPr marL="0" lvl="0" indent="0" algn="l" defTabSz="622300">
            <a:lnSpc>
              <a:spcPct val="90000"/>
            </a:lnSpc>
            <a:spcBef>
              <a:spcPct val="0"/>
            </a:spcBef>
            <a:spcAft>
              <a:spcPct val="35000"/>
            </a:spcAft>
            <a:buNone/>
          </a:pPr>
          <a:r>
            <a:rPr lang="en-ZA" sz="1400" b="1" i="0" kern="1200" dirty="0">
              <a:latin typeface="Century Gothic" charset="0"/>
              <a:ea typeface="Century Gothic" charset="0"/>
              <a:cs typeface="Century Gothic" charset="0"/>
            </a:rPr>
            <a:t>SAMSA launches National Cadet Programme</a:t>
          </a:r>
          <a:endParaRPr lang="en-US" sz="1400" b="1" kern="1200" dirty="0"/>
        </a:p>
      </dsp:txBody>
      <dsp:txXfrm>
        <a:off x="32459" y="-130872"/>
        <a:ext cx="5560226" cy="1043302"/>
      </dsp:txXfrm>
    </dsp:sp>
    <dsp:sp modelId="{573E14BD-A4ED-47C9-ACFA-0FFC0A3FA541}">
      <dsp:nvSpPr>
        <dsp:cNvPr id="0" name=""/>
        <dsp:cNvSpPr/>
      </dsp:nvSpPr>
      <dsp:spPr>
        <a:xfrm>
          <a:off x="522636" y="1062319"/>
          <a:ext cx="6881320" cy="71511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2012</a:t>
          </a:r>
        </a:p>
        <a:p>
          <a:pPr marL="0" lvl="0" indent="0" algn="l" defTabSz="622300">
            <a:lnSpc>
              <a:spcPct val="90000"/>
            </a:lnSpc>
            <a:spcBef>
              <a:spcPct val="0"/>
            </a:spcBef>
            <a:spcAft>
              <a:spcPct val="35000"/>
            </a:spcAft>
            <a:buNone/>
          </a:pPr>
          <a:r>
            <a:rPr lang="en-ZA" sz="1400" b="1" kern="1200" dirty="0"/>
            <a:t>Launch of the DTV SA Agulhas</a:t>
          </a:r>
          <a:endParaRPr lang="en-US" sz="1400" kern="1200" dirty="0"/>
        </a:p>
      </dsp:txBody>
      <dsp:txXfrm>
        <a:off x="543581" y="1083264"/>
        <a:ext cx="5524192" cy="673220"/>
      </dsp:txXfrm>
    </dsp:sp>
    <dsp:sp modelId="{461BFB1E-6BEF-4993-8103-F4AD65A746A8}">
      <dsp:nvSpPr>
        <dsp:cNvPr id="0" name=""/>
        <dsp:cNvSpPr/>
      </dsp:nvSpPr>
      <dsp:spPr>
        <a:xfrm>
          <a:off x="1023252" y="1905950"/>
          <a:ext cx="6881320" cy="115052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2013</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SAIMI feasibility-viability study &amp; business plan</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HRD Council forms Maritime Skills Technical Task Team</a:t>
          </a:r>
          <a:endParaRPr lang="en-US" sz="1400" b="1" kern="1200" dirty="0"/>
        </a:p>
      </dsp:txBody>
      <dsp:txXfrm>
        <a:off x="1056950" y="1939648"/>
        <a:ext cx="5507288" cy="1083125"/>
      </dsp:txXfrm>
    </dsp:sp>
    <dsp:sp modelId="{8F99A229-1A9C-4CC9-9D61-FA58AA3CCF59}">
      <dsp:nvSpPr>
        <dsp:cNvPr id="0" name=""/>
        <dsp:cNvSpPr/>
      </dsp:nvSpPr>
      <dsp:spPr>
        <a:xfrm>
          <a:off x="1720330" y="3207131"/>
          <a:ext cx="6881320" cy="184731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2014</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SAMSA-NMU MoU to collaborate in establishing SAIMI</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Presidency launches Operation Phakisa: Oceans Economy</a:t>
          </a: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Maritime Skills Technical Task Team delivers recommendations to HRD Council</a:t>
          </a:r>
        </a:p>
        <a:p>
          <a:pPr marL="0" lvl="0" indent="0" algn="l" defTabSz="622300">
            <a:lnSpc>
              <a:spcPct val="90000"/>
            </a:lnSpc>
            <a:spcBef>
              <a:spcPct val="0"/>
            </a:spcBef>
            <a:spcAft>
              <a:spcPct val="35000"/>
            </a:spcAft>
            <a:buNone/>
          </a:pPr>
          <a:endParaRPr lang="en-ZA" sz="1400" b="1" kern="1200" dirty="0">
            <a:latin typeface="Century Gothic" charset="0"/>
            <a:ea typeface="Century Gothic" charset="0"/>
            <a:cs typeface="Century Gothic" charset="0"/>
          </a:endParaRPr>
        </a:p>
        <a:p>
          <a:pPr marL="0" lvl="0" indent="0" algn="l" defTabSz="622300">
            <a:lnSpc>
              <a:spcPct val="90000"/>
            </a:lnSpc>
            <a:spcBef>
              <a:spcPct val="0"/>
            </a:spcBef>
            <a:spcAft>
              <a:spcPct val="35000"/>
            </a:spcAft>
            <a:buNone/>
          </a:pPr>
          <a:r>
            <a:rPr lang="en-ZA" sz="1400" b="1" kern="1200" dirty="0">
              <a:latin typeface="Century Gothic" charset="0"/>
              <a:ea typeface="Century Gothic" charset="0"/>
              <a:cs typeface="Century Gothic" charset="0"/>
            </a:rPr>
            <a:t>Launch of SAIMI Nov 2014</a:t>
          </a:r>
          <a:endParaRPr lang="en-US" sz="1400" b="1" kern="1200" dirty="0"/>
        </a:p>
      </dsp:txBody>
      <dsp:txXfrm>
        <a:off x="1774436" y="3261237"/>
        <a:ext cx="5457870" cy="1739105"/>
      </dsp:txXfrm>
    </dsp:sp>
    <dsp:sp modelId="{E6BB285A-3E2C-40CF-8CDF-790BB3E757BC}">
      <dsp:nvSpPr>
        <dsp:cNvPr id="0" name=""/>
        <dsp:cNvSpPr/>
      </dsp:nvSpPr>
      <dsp:spPr>
        <a:xfrm>
          <a:off x="4558067" y="726414"/>
          <a:ext cx="738927" cy="738927"/>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4724326" y="726414"/>
        <a:ext cx="406409" cy="556043"/>
      </dsp:txXfrm>
    </dsp:sp>
    <dsp:sp modelId="{8F34D18A-7550-457A-8738-748E2B31FDB2}">
      <dsp:nvSpPr>
        <dsp:cNvPr id="0" name=""/>
        <dsp:cNvSpPr/>
      </dsp:nvSpPr>
      <dsp:spPr>
        <a:xfrm>
          <a:off x="5853464" y="1582751"/>
          <a:ext cx="738927" cy="738927"/>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6019723" y="1582751"/>
        <a:ext cx="406409" cy="556043"/>
      </dsp:txXfrm>
    </dsp:sp>
    <dsp:sp modelId="{DDF3870A-2570-43ED-899B-D7121E857355}">
      <dsp:nvSpPr>
        <dsp:cNvPr id="0" name=""/>
        <dsp:cNvSpPr/>
      </dsp:nvSpPr>
      <dsp:spPr>
        <a:xfrm>
          <a:off x="7045027" y="2870318"/>
          <a:ext cx="738927" cy="738927"/>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211286" y="2870318"/>
        <a:ext cx="406409" cy="55604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27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0850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9153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3056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E8A8BB-C8A1-4A28-B3D4-1EF1584086B4}" type="slidenum">
              <a:rPr lang="en-US" smtClean="0"/>
              <a:t>13</a:t>
            </a:fld>
            <a:endParaRPr lang="en-US"/>
          </a:p>
        </p:txBody>
      </p:sp>
    </p:spTree>
    <p:extLst>
      <p:ext uri="{BB962C8B-B14F-4D97-AF65-F5344CB8AC3E}">
        <p14:creationId xmlns:p14="http://schemas.microsoft.com/office/powerpoint/2010/main" val="2952538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endParaRPr dirty="0"/>
          </a:p>
          <a:p>
            <a:endParaRPr dirty="0"/>
          </a:p>
          <a:p>
            <a:r>
              <a:rPr dirty="0"/>
              <a:t>A Multi stakeholder Steering Committee is responsible for the corporate governance and strategic direction of SAIMI.</a:t>
            </a:r>
          </a:p>
        </p:txBody>
      </p:sp>
    </p:spTree>
    <p:extLst>
      <p:ext uri="{BB962C8B-B14F-4D97-AF65-F5344CB8AC3E}">
        <p14:creationId xmlns:p14="http://schemas.microsoft.com/office/powerpoint/2010/main" val="345557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76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Thank you for allowing me five minutes to introduce you to SAIMI and some of our work in South Africa and I warmly welcome our panellists to continue discussions.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4" name="Shape 11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75" name="Shape 17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6" name="Shape 12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922096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4276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39758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144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tif"/><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17" descr="Picture 17"/>
          <p:cNvPicPr>
            <a:picLocks noChangeAspect="1"/>
          </p:cNvPicPr>
          <p:nvPr/>
        </p:nvPicPr>
        <p:blipFill>
          <a:blip r:embed="rId3"/>
          <a:stretch>
            <a:fillRect/>
          </a:stretch>
        </p:blipFill>
        <p:spPr>
          <a:xfrm>
            <a:off x="0" y="0"/>
            <a:ext cx="12192000" cy="6858000"/>
          </a:xfrm>
          <a:prstGeom prst="rect">
            <a:avLst/>
          </a:prstGeom>
          <a:ln w="12700">
            <a:miter lim="400000"/>
          </a:ln>
        </p:spPr>
      </p:pic>
      <p:grpSp>
        <p:nvGrpSpPr>
          <p:cNvPr id="97" name="Group 4"/>
          <p:cNvGrpSpPr/>
          <p:nvPr/>
        </p:nvGrpSpPr>
        <p:grpSpPr>
          <a:xfrm>
            <a:off x="2366963" y="4728793"/>
            <a:ext cx="3421063" cy="74613"/>
            <a:chOff x="0" y="0"/>
            <a:chExt cx="3421062" cy="74611"/>
          </a:xfrm>
        </p:grpSpPr>
        <p:sp>
          <p:nvSpPr>
            <p:cNvPr id="95" name="Line 5"/>
            <p:cNvSpPr/>
            <p:nvPr/>
          </p:nvSpPr>
          <p:spPr>
            <a:xfrm flipH="1" flipV="1">
              <a:off x="37336" y="38576"/>
              <a:ext cx="3383727" cy="1"/>
            </a:xfrm>
            <a:prstGeom prst="line">
              <a:avLst/>
            </a:prstGeom>
            <a:noFill/>
            <a:ln w="6350" cap="flat">
              <a:solidFill>
                <a:srgbClr val="51A6AE">
                  <a:alpha val="50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96" name="AutoShape 6"/>
            <p:cNvSpPr/>
            <p:nvPr/>
          </p:nvSpPr>
          <p:spPr>
            <a:xfrm rot="10800000">
              <a:off x="-1" y="0"/>
              <a:ext cx="74674" cy="74612"/>
            </a:xfrm>
            <a:prstGeom prst="diamond">
              <a:avLst/>
            </a:prstGeom>
            <a:solidFill>
              <a:srgbClr val="6EFDF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grpSp>
      <p:grpSp>
        <p:nvGrpSpPr>
          <p:cNvPr id="100" name="Group 8"/>
          <p:cNvGrpSpPr/>
          <p:nvPr/>
        </p:nvGrpSpPr>
        <p:grpSpPr>
          <a:xfrm>
            <a:off x="6402387" y="4728793"/>
            <a:ext cx="3421063" cy="74613"/>
            <a:chOff x="0" y="0"/>
            <a:chExt cx="3421062" cy="74611"/>
          </a:xfrm>
        </p:grpSpPr>
        <p:sp>
          <p:nvSpPr>
            <p:cNvPr id="98" name="Line 9"/>
            <p:cNvSpPr/>
            <p:nvPr/>
          </p:nvSpPr>
          <p:spPr>
            <a:xfrm>
              <a:off x="-1" y="38574"/>
              <a:ext cx="3383727" cy="1"/>
            </a:xfrm>
            <a:prstGeom prst="line">
              <a:avLst/>
            </a:prstGeom>
            <a:noFill/>
            <a:ln w="6350" cap="flat">
              <a:solidFill>
                <a:srgbClr val="51A6AE">
                  <a:alpha val="50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99" name="AutoShape 10"/>
            <p:cNvSpPr/>
            <p:nvPr/>
          </p:nvSpPr>
          <p:spPr>
            <a:xfrm>
              <a:off x="3346389" y="0"/>
              <a:ext cx="74674" cy="74612"/>
            </a:xfrm>
            <a:prstGeom prst="diamond">
              <a:avLst/>
            </a:prstGeom>
            <a:solidFill>
              <a:srgbClr val="6EFDF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grpSp>
      <p:pic>
        <p:nvPicPr>
          <p:cNvPr id="101" name="Picture 13" descr="Picture 13"/>
          <p:cNvPicPr>
            <a:picLocks noChangeAspect="1"/>
          </p:cNvPicPr>
          <p:nvPr/>
        </p:nvPicPr>
        <p:blipFill>
          <a:blip r:embed="rId4"/>
          <a:stretch>
            <a:fillRect/>
          </a:stretch>
        </p:blipFill>
        <p:spPr>
          <a:xfrm>
            <a:off x="2905602" y="2113128"/>
            <a:ext cx="6389599" cy="1614747"/>
          </a:xfrm>
          <a:prstGeom prst="rect">
            <a:avLst/>
          </a:prstGeom>
          <a:ln w="12700">
            <a:miter lim="400000"/>
          </a:ln>
        </p:spPr>
      </p:pic>
      <p:sp>
        <p:nvSpPr>
          <p:cNvPr id="102" name="Rectangle 7"/>
          <p:cNvSpPr txBox="1"/>
          <p:nvPr/>
        </p:nvSpPr>
        <p:spPr>
          <a:xfrm>
            <a:off x="2286004" y="5370441"/>
            <a:ext cx="7601245"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200">
                <a:solidFill>
                  <a:srgbClr val="33CCCC"/>
                </a:solidFill>
                <a:latin typeface="Raleway Bold"/>
                <a:ea typeface="Raleway Bold"/>
                <a:cs typeface="Raleway Bold"/>
                <a:sym typeface="Raleway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200" b="0" i="0" u="none" strike="noStrike" kern="0" cap="none" spc="0" normalizeH="0" baseline="0" noProof="0" dirty="0">
                <a:ln>
                  <a:noFill/>
                </a:ln>
                <a:solidFill>
                  <a:srgbClr val="33CCCC"/>
                </a:solidFill>
                <a:effectLst/>
                <a:uLnTx/>
                <a:uFillTx/>
                <a:latin typeface="Raleway Bold"/>
                <a:sym typeface="Raleway Bold"/>
              </a:rPr>
              <a:t>April 2024</a:t>
            </a:r>
          </a:p>
        </p:txBody>
      </p:sp>
      <p:sp>
        <p:nvSpPr>
          <p:cNvPr id="103" name="Circle"/>
          <p:cNvSpPr/>
          <p:nvPr/>
        </p:nvSpPr>
        <p:spPr>
          <a:xfrm>
            <a:off x="5451626" y="-640392"/>
            <a:ext cx="1270001" cy="1270001"/>
          </a:xfrm>
          <a:prstGeom prst="ellipse">
            <a:avLst/>
          </a:prstGeom>
          <a:ln w="279400">
            <a:solidFill>
              <a:srgbClr val="92F6F6"/>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04" name="Circle"/>
          <p:cNvSpPr/>
          <p:nvPr/>
        </p:nvSpPr>
        <p:spPr>
          <a:xfrm>
            <a:off x="5803255" y="4483524"/>
            <a:ext cx="566741" cy="566741"/>
          </a:xfrm>
          <a:prstGeom prst="ellipse">
            <a:avLst/>
          </a:prstGeom>
          <a:ln w="25400">
            <a:solidFill>
              <a:srgbClr val="92F6F6"/>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2456703" y="62588"/>
            <a:ext cx="727859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Research, Development &amp; Innovation</a:t>
            </a:r>
          </a:p>
        </p:txBody>
      </p:sp>
      <p:sp>
        <p:nvSpPr>
          <p:cNvPr id="131" name="Rectangle 171"/>
          <p:cNvSpPr/>
          <p:nvPr/>
        </p:nvSpPr>
        <p:spPr>
          <a:xfrm>
            <a:off x="2390393" y="658351"/>
            <a:ext cx="7402914" cy="5056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054433"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sp>
        <p:nvSpPr>
          <p:cNvPr id="2" name="TextBox 1">
            <a:extLst>
              <a:ext uri="{FF2B5EF4-FFF2-40B4-BE49-F238E27FC236}">
                <a16:creationId xmlns:a16="http://schemas.microsoft.com/office/drawing/2014/main" id="{AF6732BC-5ACE-59F0-8ED7-2A2F2A857374}"/>
              </a:ext>
            </a:extLst>
          </p:cNvPr>
          <p:cNvSpPr txBox="1"/>
          <p:nvPr/>
        </p:nvSpPr>
        <p:spPr>
          <a:xfrm>
            <a:off x="1125880" y="889383"/>
            <a:ext cx="5645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ea typeface="+mn-ea"/>
                <a:cs typeface="Calibri"/>
                <a:sym typeface="Calibri"/>
              </a:rPr>
              <a:t>University of Cape Town Maritime Robotics Centre</a:t>
            </a:r>
          </a:p>
        </p:txBody>
      </p:sp>
      <p:graphicFrame>
        <p:nvGraphicFramePr>
          <p:cNvPr id="3" name="Table 2"/>
          <p:cNvGraphicFramePr>
            <a:graphicFrameLocks noGrp="1"/>
          </p:cNvGraphicFramePr>
          <p:nvPr>
            <p:extLst>
              <p:ext uri="{D42A27DB-BD31-4B8C-83A1-F6EECF244321}">
                <p14:modId xmlns:p14="http://schemas.microsoft.com/office/powerpoint/2010/main" val="626639008"/>
              </p:ext>
            </p:extLst>
          </p:nvPr>
        </p:nvGraphicFramePr>
        <p:xfrm>
          <a:off x="642629" y="1497570"/>
          <a:ext cx="10898441" cy="2697354"/>
        </p:xfrm>
        <a:graphic>
          <a:graphicData uri="http://schemas.openxmlformats.org/drawingml/2006/table">
            <a:tbl>
              <a:tblPr firstRow="1" bandRow="1">
                <a:tableStyleId>{5940675A-B579-460E-94D1-54222C63F5DA}</a:tableStyleId>
              </a:tblPr>
              <a:tblGrid>
                <a:gridCol w="3620186">
                  <a:extLst>
                    <a:ext uri="{9D8B030D-6E8A-4147-A177-3AD203B41FA5}">
                      <a16:colId xmlns:a16="http://schemas.microsoft.com/office/drawing/2014/main" val="2280750377"/>
                    </a:ext>
                  </a:extLst>
                </a:gridCol>
                <a:gridCol w="7278255">
                  <a:extLst>
                    <a:ext uri="{9D8B030D-6E8A-4147-A177-3AD203B41FA5}">
                      <a16:colId xmlns:a16="http://schemas.microsoft.com/office/drawing/2014/main" val="3973778431"/>
                    </a:ext>
                  </a:extLst>
                </a:gridCol>
              </a:tblGrid>
              <a:tr h="308692">
                <a:tc>
                  <a:txBody>
                    <a:bodyPr/>
                    <a:lstStyle/>
                    <a:p>
                      <a:pPr algn="l"/>
                      <a:r>
                        <a:rPr lang="en-ZA" sz="1400" b="1" dirty="0"/>
                        <a:t>Activity</a:t>
                      </a:r>
                    </a:p>
                  </a:txBody>
                  <a:tcPr>
                    <a:solidFill>
                      <a:schemeClr val="accent1">
                        <a:lumMod val="40000"/>
                        <a:lumOff val="60000"/>
                      </a:schemeClr>
                    </a:solidFill>
                  </a:tcPr>
                </a:tc>
                <a:tc>
                  <a:txBody>
                    <a:bodyPr/>
                    <a:lstStyle/>
                    <a:p>
                      <a:pPr algn="l"/>
                      <a:r>
                        <a:rPr lang="en-ZA" sz="1400" b="1" dirty="0"/>
                        <a:t>Impact </a:t>
                      </a:r>
                    </a:p>
                  </a:txBody>
                  <a:tcPr>
                    <a:solidFill>
                      <a:schemeClr val="bg1">
                        <a:lumMod val="85000"/>
                      </a:schemeClr>
                    </a:solidFill>
                  </a:tcPr>
                </a:tc>
                <a:extLst>
                  <a:ext uri="{0D108BD9-81ED-4DB2-BD59-A6C34878D82A}">
                    <a16:rowId xmlns:a16="http://schemas.microsoft.com/office/drawing/2014/main" val="1968915743"/>
                  </a:ext>
                </a:extLst>
              </a:tr>
              <a:tr h="339585">
                <a:tc>
                  <a:txBody>
                    <a:bodyPr/>
                    <a:lstStyle/>
                    <a:p>
                      <a:pPr algn="just"/>
                      <a:r>
                        <a:rPr lang="en-ZA" b="1" dirty="0"/>
                        <a:t>Develop Robotics expertise</a:t>
                      </a:r>
                    </a:p>
                  </a:txBody>
                  <a:tcPr>
                    <a:solidFill>
                      <a:schemeClr val="accent1">
                        <a:lumMod val="40000"/>
                        <a:lumOff val="60000"/>
                      </a:schemeClr>
                    </a:solidFill>
                  </a:tcPr>
                </a:tc>
                <a:tc>
                  <a:txBody>
                    <a:bodyPr/>
                    <a:lstStyle/>
                    <a:p>
                      <a:pPr marL="0" indent="0" algn="just">
                        <a:buFont typeface="Arial" panose="020B0604020202020204" pitchFamily="34" charset="0"/>
                        <a:buNone/>
                      </a:pPr>
                      <a:r>
                        <a:rPr lang="en-US" sz="1200" u="none" strike="noStrike" cap="none" spc="0" baseline="0" dirty="0">
                          <a:effectLst/>
                          <a:uFillTx/>
                          <a:sym typeface="Calibri"/>
                        </a:rPr>
                        <a:t>Recruited and actively supervising 12 students. </a:t>
                      </a:r>
                    </a:p>
                    <a:p>
                      <a:pPr marL="171450" indent="-171450" algn="just">
                        <a:buFont typeface="Arial" panose="020B0604020202020204" pitchFamily="34" charset="0"/>
                        <a:buChar char="•"/>
                      </a:pPr>
                      <a:r>
                        <a:rPr lang="en-US" sz="1200" b="0" i="0" u="none" strike="noStrike" cap="none" spc="0" baseline="0" dirty="0">
                          <a:solidFill>
                            <a:schemeClr val="tx1"/>
                          </a:solidFill>
                          <a:effectLst/>
                          <a:uFillTx/>
                          <a:latin typeface="+mn-lt"/>
                          <a:ea typeface="+mn-ea"/>
                          <a:cs typeface="+mn-cs"/>
                          <a:sym typeface="Calibri"/>
                        </a:rPr>
                        <a:t>9 </a:t>
                      </a:r>
                      <a:r>
                        <a:rPr lang="en-US" sz="1200" b="0" i="0" u="none" strike="noStrike" cap="none" spc="0" baseline="0" dirty="0" err="1">
                          <a:solidFill>
                            <a:schemeClr val="tx1"/>
                          </a:solidFill>
                          <a:effectLst/>
                          <a:uFillTx/>
                          <a:latin typeface="+mn-lt"/>
                          <a:ea typeface="+mn-ea"/>
                          <a:cs typeface="+mn-cs"/>
                          <a:sym typeface="Calibri"/>
                        </a:rPr>
                        <a:t>MScEng</a:t>
                      </a:r>
                      <a:endParaRPr lang="en-US" sz="1200" b="0" i="0" u="none" strike="noStrike" cap="none" spc="0" baseline="0" dirty="0">
                        <a:solidFill>
                          <a:schemeClr val="tx1"/>
                        </a:solidFill>
                        <a:effectLst/>
                        <a:uFillTx/>
                        <a:latin typeface="+mn-lt"/>
                        <a:ea typeface="+mn-ea"/>
                        <a:cs typeface="+mn-cs"/>
                        <a:sym typeface="Calibri"/>
                      </a:endParaRPr>
                    </a:p>
                    <a:p>
                      <a:pPr marL="171450" indent="-171450" algn="just">
                        <a:buFont typeface="Arial" panose="020B0604020202020204" pitchFamily="34" charset="0"/>
                        <a:buChar char="•"/>
                      </a:pPr>
                      <a:r>
                        <a:rPr lang="en-US" sz="1200" b="0" i="0" u="none" strike="noStrike" cap="none" spc="0" baseline="0" dirty="0">
                          <a:solidFill>
                            <a:schemeClr val="tx1"/>
                          </a:solidFill>
                          <a:effectLst/>
                          <a:uFillTx/>
                          <a:latin typeface="+mn-lt"/>
                          <a:ea typeface="+mn-ea"/>
                          <a:cs typeface="+mn-cs"/>
                          <a:sym typeface="Calibri"/>
                        </a:rPr>
                        <a:t>3 PhD</a:t>
                      </a:r>
                      <a:endParaRPr lang="en-ZA" sz="1200" b="0" i="0" u="none" strike="noStrike" cap="none" spc="0" baseline="0" dirty="0">
                        <a:solidFill>
                          <a:schemeClr val="tx1"/>
                        </a:solidFill>
                        <a:effectLst/>
                        <a:uFillTx/>
                        <a:latin typeface="+mn-lt"/>
                        <a:ea typeface="+mn-ea"/>
                        <a:cs typeface="+mn-cs"/>
                        <a:sym typeface="Calibri"/>
                      </a:endParaRPr>
                    </a:p>
                  </a:txBody>
                  <a:tcPr>
                    <a:solidFill>
                      <a:schemeClr val="bg1">
                        <a:lumMod val="85000"/>
                      </a:schemeClr>
                    </a:solidFill>
                  </a:tcPr>
                </a:tc>
                <a:extLst>
                  <a:ext uri="{0D108BD9-81ED-4DB2-BD59-A6C34878D82A}">
                    <a16:rowId xmlns:a16="http://schemas.microsoft.com/office/drawing/2014/main" val="3288775913"/>
                  </a:ext>
                </a:extLst>
              </a:tr>
              <a:tr h="443345">
                <a:tc>
                  <a:txBody>
                    <a:bodyPr/>
                    <a:lstStyle/>
                    <a:p>
                      <a:pPr algn="just"/>
                      <a:r>
                        <a:rPr lang="en-ZA" b="1" dirty="0"/>
                        <a:t>Technical</a:t>
                      </a:r>
                      <a:r>
                        <a:rPr lang="en-ZA" b="1" baseline="0" dirty="0"/>
                        <a:t> Papers</a:t>
                      </a:r>
                      <a:endParaRPr lang="en-ZA" b="1" dirty="0"/>
                    </a:p>
                  </a:txBody>
                  <a:tcPr>
                    <a:solidFill>
                      <a:schemeClr val="accent1">
                        <a:lumMod val="40000"/>
                        <a:lumOff val="60000"/>
                      </a:schemeClr>
                    </a:solidFill>
                  </a:tcPr>
                </a:tc>
                <a:tc>
                  <a:txBody>
                    <a:bodyPr/>
                    <a:lstStyle/>
                    <a:p>
                      <a:pPr algn="just"/>
                      <a:r>
                        <a:rPr lang="en-US" dirty="0"/>
                        <a:t>(Scopus papers for Boje, </a:t>
                      </a:r>
                      <a:r>
                        <a:rPr lang="en-US" dirty="0" err="1"/>
                        <a:t>Verrinder</a:t>
                      </a:r>
                      <a:r>
                        <a:rPr lang="en-US" dirty="0"/>
                        <a:t>, Nichols and </a:t>
                      </a:r>
                      <a:r>
                        <a:rPr lang="en-US" dirty="0" err="1"/>
                        <a:t>Amayo</a:t>
                      </a:r>
                      <a:r>
                        <a:rPr lang="en-US" dirty="0"/>
                        <a:t>)</a:t>
                      </a:r>
                    </a:p>
                    <a:p>
                      <a:pPr marL="171450" indent="-171450" algn="just">
                        <a:buFont typeface="Arial" panose="020B0604020202020204" pitchFamily="34" charset="0"/>
                        <a:buChar char="•"/>
                      </a:pPr>
                      <a:r>
                        <a:rPr lang="en-US" dirty="0"/>
                        <a:t>6 papers</a:t>
                      </a:r>
                      <a:endParaRPr lang="en-ZA" dirty="0"/>
                    </a:p>
                  </a:txBody>
                  <a:tcPr>
                    <a:solidFill>
                      <a:schemeClr val="bg1">
                        <a:lumMod val="85000"/>
                      </a:schemeClr>
                    </a:solidFill>
                  </a:tcPr>
                </a:tc>
                <a:extLst>
                  <a:ext uri="{0D108BD9-81ED-4DB2-BD59-A6C34878D82A}">
                    <a16:rowId xmlns:a16="http://schemas.microsoft.com/office/drawing/2014/main" val="1181120279"/>
                  </a:ext>
                </a:extLst>
              </a:tr>
              <a:tr h="463038">
                <a:tc>
                  <a:txBody>
                    <a:bodyPr/>
                    <a:lstStyle/>
                    <a:p>
                      <a:pPr algn="just"/>
                      <a:r>
                        <a:rPr lang="en-US" b="1" dirty="0"/>
                        <a:t>Technology transfer and technology demonstrators</a:t>
                      </a:r>
                      <a:endParaRPr lang="en-ZA" b="1" dirty="0"/>
                    </a:p>
                  </a:txBody>
                  <a:tcPr>
                    <a:solidFill>
                      <a:schemeClr val="accent1">
                        <a:lumMod val="40000"/>
                        <a:lumOff val="60000"/>
                      </a:schemeClr>
                    </a:solidFill>
                  </a:tcPr>
                </a:tc>
                <a:tc>
                  <a:txBody>
                    <a:bodyPr/>
                    <a:lstStyle/>
                    <a:p>
                      <a:pPr algn="just"/>
                      <a:r>
                        <a:rPr lang="en-US" dirty="0"/>
                        <a:t>Establishment delayed</a:t>
                      </a:r>
                      <a:endParaRPr lang="en-ZA" dirty="0"/>
                    </a:p>
                  </a:txBody>
                  <a:tcPr>
                    <a:solidFill>
                      <a:schemeClr val="bg1">
                        <a:lumMod val="85000"/>
                      </a:schemeClr>
                    </a:solidFill>
                  </a:tcPr>
                </a:tc>
                <a:extLst>
                  <a:ext uri="{0D108BD9-81ED-4DB2-BD59-A6C34878D82A}">
                    <a16:rowId xmlns:a16="http://schemas.microsoft.com/office/drawing/2014/main" val="3496999184"/>
                  </a:ext>
                </a:extLst>
              </a:tr>
              <a:tr h="828344">
                <a:tc>
                  <a:txBody>
                    <a:bodyPr/>
                    <a:lstStyle/>
                    <a:p>
                      <a:pPr algn="just"/>
                      <a:r>
                        <a:rPr lang="en-ZA" b="1" dirty="0"/>
                        <a:t>Collaborators</a:t>
                      </a:r>
                    </a:p>
                  </a:txBody>
                  <a:tcPr>
                    <a:solidFill>
                      <a:schemeClr val="accent1">
                        <a:lumMod val="40000"/>
                        <a:lumOff val="60000"/>
                      </a:schemeClr>
                    </a:solidFill>
                  </a:tcPr>
                </a:tc>
                <a:tc>
                  <a:txBody>
                    <a:bodyPr/>
                    <a:lstStyle/>
                    <a:p>
                      <a:pPr algn="just"/>
                      <a:r>
                        <a:rPr lang="en-US" dirty="0"/>
                        <a:t>UCT Oceanography. </a:t>
                      </a:r>
                    </a:p>
                  </a:txBody>
                  <a:tcPr>
                    <a:solidFill>
                      <a:schemeClr val="bg1">
                        <a:lumMod val="85000"/>
                      </a:schemeClr>
                    </a:solidFill>
                  </a:tcPr>
                </a:tc>
                <a:extLst>
                  <a:ext uri="{0D108BD9-81ED-4DB2-BD59-A6C34878D82A}">
                    <a16:rowId xmlns:a16="http://schemas.microsoft.com/office/drawing/2014/main" val="2825852811"/>
                  </a:ext>
                </a:extLst>
              </a:tr>
            </a:tbl>
          </a:graphicData>
        </a:graphic>
      </p:graphicFrame>
    </p:spTree>
    <p:extLst>
      <p:ext uri="{BB962C8B-B14F-4D97-AF65-F5344CB8AC3E}">
        <p14:creationId xmlns:p14="http://schemas.microsoft.com/office/powerpoint/2010/main" val="211290869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20068" y="94270"/>
            <a:ext cx="5696294" cy="6858000"/>
          </a:xfrm>
          <a:prstGeom prst="rect">
            <a:avLst/>
          </a:prstGeom>
          <a:ln w="12700">
            <a:miter lim="400000"/>
          </a:ln>
        </p:spPr>
      </p:pic>
      <p:sp>
        <p:nvSpPr>
          <p:cNvPr id="129" name="Circle"/>
          <p:cNvSpPr/>
          <p:nvPr/>
        </p:nvSpPr>
        <p:spPr>
          <a:xfrm>
            <a:off x="4375504" y="957046"/>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1865254" y="601390"/>
            <a:ext cx="9417377" cy="557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Enterprise and Supplier  Development in Oceans Economy</a:t>
            </a:r>
          </a:p>
        </p:txBody>
      </p:sp>
      <p:sp>
        <p:nvSpPr>
          <p:cNvPr id="131" name="Rectangle 171"/>
          <p:cNvSpPr/>
          <p:nvPr/>
        </p:nvSpPr>
        <p:spPr>
          <a:xfrm>
            <a:off x="2673826" y="1144293"/>
            <a:ext cx="7402914" cy="5056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054433"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graphicFrame>
        <p:nvGraphicFramePr>
          <p:cNvPr id="12" name="Table 11">
            <a:extLst>
              <a:ext uri="{FF2B5EF4-FFF2-40B4-BE49-F238E27FC236}">
                <a16:creationId xmlns:a16="http://schemas.microsoft.com/office/drawing/2014/main" id="{F7128084-28BB-C946-A170-BD9EB7D8543B}"/>
              </a:ext>
            </a:extLst>
          </p:cNvPr>
          <p:cNvGraphicFramePr>
            <a:graphicFrameLocks noGrp="1"/>
          </p:cNvGraphicFramePr>
          <p:nvPr>
            <p:extLst>
              <p:ext uri="{D42A27DB-BD31-4B8C-83A1-F6EECF244321}">
                <p14:modId xmlns:p14="http://schemas.microsoft.com/office/powerpoint/2010/main" val="409703968"/>
              </p:ext>
            </p:extLst>
          </p:nvPr>
        </p:nvGraphicFramePr>
        <p:xfrm>
          <a:off x="622169" y="1904005"/>
          <a:ext cx="11147725" cy="4370165"/>
        </p:xfrm>
        <a:graphic>
          <a:graphicData uri="http://schemas.openxmlformats.org/drawingml/2006/table">
            <a:tbl>
              <a:tblPr firstRow="1" firstCol="1" bandRow="1">
                <a:tableStyleId>{5940675A-B579-460E-94D1-54222C63F5DA}</a:tableStyleId>
              </a:tblPr>
              <a:tblGrid>
                <a:gridCol w="3713895">
                  <a:extLst>
                    <a:ext uri="{9D8B030D-6E8A-4147-A177-3AD203B41FA5}">
                      <a16:colId xmlns:a16="http://schemas.microsoft.com/office/drawing/2014/main" val="135393060"/>
                    </a:ext>
                  </a:extLst>
                </a:gridCol>
                <a:gridCol w="7433830">
                  <a:extLst>
                    <a:ext uri="{9D8B030D-6E8A-4147-A177-3AD203B41FA5}">
                      <a16:colId xmlns:a16="http://schemas.microsoft.com/office/drawing/2014/main" val="3359581747"/>
                    </a:ext>
                  </a:extLst>
                </a:gridCol>
              </a:tblGrid>
              <a:tr h="2176303">
                <a:tc>
                  <a:txBody>
                    <a:bodyPr/>
                    <a:lstStyle/>
                    <a:p>
                      <a:pPr marL="0" lvl="0" indent="0" algn="l">
                        <a:lnSpc>
                          <a:spcPct val="115000"/>
                        </a:lnSpc>
                        <a:spcAft>
                          <a:spcPts val="0"/>
                        </a:spcAft>
                        <a:buFont typeface="+mj-lt"/>
                        <a:buNone/>
                      </a:pPr>
                      <a:r>
                        <a:rPr lang="en-US" sz="1400" b="1" dirty="0">
                          <a:effectLst/>
                        </a:rPr>
                        <a:t>Oceans Economy Value Chain Study – SAIMI and ECDC </a:t>
                      </a:r>
                    </a:p>
                    <a:p>
                      <a:pPr marL="0" lvl="0" indent="0" algn="l">
                        <a:lnSpc>
                          <a:spcPct val="115000"/>
                        </a:lnSpc>
                        <a:spcAft>
                          <a:spcPts val="0"/>
                        </a:spcAft>
                        <a:buFont typeface="+mj-lt"/>
                        <a:buNone/>
                      </a:pPr>
                      <a:endParaRPr lang="en-ZA" sz="14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285750" lvl="0" indent="-285750" algn="l">
                        <a:lnSpc>
                          <a:spcPct val="115000"/>
                        </a:lnSpc>
                        <a:spcAft>
                          <a:spcPts val="0"/>
                        </a:spcAft>
                        <a:buFont typeface="Wingdings" panose="05000000000000000000" pitchFamily="2" charset="2"/>
                        <a:buChar char="v"/>
                      </a:pPr>
                      <a:r>
                        <a:rPr lang="en-US" sz="1400" dirty="0">
                          <a:effectLst/>
                        </a:rPr>
                        <a:t>Ten (10) SMME target support per year</a:t>
                      </a:r>
                    </a:p>
                    <a:p>
                      <a:pPr marL="285750" lvl="0" indent="-285750" algn="l">
                        <a:lnSpc>
                          <a:spcPct val="115000"/>
                        </a:lnSpc>
                        <a:spcAft>
                          <a:spcPts val="0"/>
                        </a:spcAft>
                        <a:buFont typeface="Wingdings" panose="05000000000000000000" pitchFamily="2" charset="2"/>
                        <a:buChar char="v"/>
                      </a:pPr>
                      <a:r>
                        <a:rPr lang="en-US" sz="1400" dirty="0">
                          <a:effectLst/>
                        </a:rPr>
                        <a:t>An enterprise and supplier development strategy for the maritime sector is being finalised by SAIMI to guide its interventions, with the following focus areas:</a:t>
                      </a:r>
                    </a:p>
                    <a:p>
                      <a:pPr marL="285750" lvl="1" indent="-285750" algn="just">
                        <a:lnSpc>
                          <a:spcPct val="115000"/>
                        </a:lnSpc>
                        <a:spcAft>
                          <a:spcPts val="0"/>
                        </a:spcAft>
                        <a:buFont typeface="Arial" panose="020B0604020202020204" pitchFamily="34" charset="0"/>
                        <a:buChar char="•"/>
                      </a:pPr>
                      <a:r>
                        <a:rPr lang="en-US" sz="1400" dirty="0">
                          <a:effectLst/>
                        </a:rPr>
                        <a:t>Value chain analysis to outline the different focus areas of the Oceans Economy and opportunities therein</a:t>
                      </a:r>
                    </a:p>
                    <a:p>
                      <a:pPr marL="285750" lvl="1" indent="-285750" algn="just">
                        <a:lnSpc>
                          <a:spcPct val="115000"/>
                        </a:lnSpc>
                        <a:spcAft>
                          <a:spcPts val="0"/>
                        </a:spcAft>
                        <a:buFont typeface="Arial" panose="020B0604020202020204" pitchFamily="34" charset="0"/>
                        <a:buChar char="•"/>
                      </a:pPr>
                      <a:r>
                        <a:rPr lang="en-US" sz="1400" dirty="0">
                          <a:effectLst/>
                        </a:rPr>
                        <a:t>Analysis of existing support mechanisms for SMMEs in the Oceans Economy.</a:t>
                      </a:r>
                    </a:p>
                    <a:p>
                      <a:pPr marL="285750" lvl="1" indent="-285750" algn="just">
                        <a:lnSpc>
                          <a:spcPct val="115000"/>
                        </a:lnSpc>
                        <a:spcAft>
                          <a:spcPts val="0"/>
                        </a:spcAft>
                        <a:buFont typeface="Arial" panose="020B0604020202020204" pitchFamily="34" charset="0"/>
                        <a:buChar char="•"/>
                      </a:pPr>
                      <a:r>
                        <a:rPr lang="en-US" sz="1400" dirty="0">
                          <a:effectLst/>
                        </a:rPr>
                        <a:t>Develop programmes to facilitate access into the sector.  </a:t>
                      </a:r>
                    </a:p>
                    <a:p>
                      <a:pPr marL="285750" lvl="1" indent="-285750" algn="just">
                        <a:lnSpc>
                          <a:spcPct val="115000"/>
                        </a:lnSpc>
                        <a:spcAft>
                          <a:spcPts val="0"/>
                        </a:spcAft>
                        <a:buFont typeface="Arial" panose="020B0604020202020204" pitchFamily="34" charset="0"/>
                        <a:buChar char="•"/>
                      </a:pPr>
                      <a:r>
                        <a:rPr lang="en-US" sz="1400" dirty="0">
                          <a:effectLst/>
                        </a:rPr>
                        <a:t>Monitoring and evaluation.</a:t>
                      </a:r>
                    </a:p>
                    <a:p>
                      <a:pPr marL="457200" lvl="1" indent="0" algn="l">
                        <a:lnSpc>
                          <a:spcPct val="115000"/>
                        </a:lnSpc>
                        <a:spcAft>
                          <a:spcPts val="0"/>
                        </a:spcAft>
                        <a:buFont typeface="Symbol" pitchFamily="2" charset="2"/>
                        <a:buNone/>
                      </a:pPr>
                      <a:endParaRPr lang="en-US"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bg2">
                        <a:lumMod val="20000"/>
                        <a:lumOff val="80000"/>
                      </a:schemeClr>
                    </a:solidFill>
                  </a:tcPr>
                </a:tc>
                <a:extLst>
                  <a:ext uri="{0D108BD9-81ED-4DB2-BD59-A6C34878D82A}">
                    <a16:rowId xmlns:a16="http://schemas.microsoft.com/office/drawing/2014/main" val="2900877527"/>
                  </a:ext>
                </a:extLst>
              </a:tr>
              <a:tr h="2176303">
                <a:tc>
                  <a:txBody>
                    <a:bodyPr/>
                    <a:lstStyle/>
                    <a:p>
                      <a:pPr marL="0" marR="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000000"/>
                          </a:solidFill>
                          <a:effectLst/>
                          <a:uLnTx/>
                          <a:uFillTx/>
                          <a:latin typeface="+mn-lt"/>
                          <a:cs typeface="+mn-cs"/>
                          <a:sym typeface="Calibri"/>
                        </a:rPr>
                        <a:t>Marine Manufacturing SMME Support Programme.</a:t>
                      </a:r>
                    </a:p>
                    <a:p>
                      <a:pPr marL="0" lvl="0" indent="0" algn="l">
                        <a:lnSpc>
                          <a:spcPct val="115000"/>
                        </a:lnSpc>
                        <a:spcAft>
                          <a:spcPts val="0"/>
                        </a:spcAft>
                        <a:buFont typeface="+mj-lt"/>
                        <a:buNone/>
                      </a:pPr>
                      <a:endParaRPr lang="en-ZA" sz="14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457200" lvl="1" indent="0" algn="l">
                        <a:lnSpc>
                          <a:spcPct val="115000"/>
                        </a:lnSpc>
                        <a:spcAft>
                          <a:spcPts val="0"/>
                        </a:spcAft>
                        <a:buFont typeface="Symbol" pitchFamily="2" charset="2"/>
                        <a:buNone/>
                      </a:pPr>
                      <a:r>
                        <a:rPr kumimoji="0" lang="en-US" sz="1400" b="0" i="0" u="none" strike="noStrike" kern="0" cap="none" spc="0" normalizeH="0" baseline="0" noProof="0" dirty="0">
                          <a:ln>
                            <a:noFill/>
                          </a:ln>
                          <a:solidFill>
                            <a:srgbClr val="000000"/>
                          </a:solidFill>
                          <a:effectLst/>
                          <a:uLnTx/>
                          <a:uFillTx/>
                          <a:latin typeface="+mn-lt"/>
                          <a:cs typeface="+mn-cs"/>
                          <a:sym typeface="Calibri"/>
                        </a:rPr>
                        <a:t>Partnership between SAIMI and eNtsa to provide support (non-financial) to SMMEs in Marine Manufacturing on the following:</a:t>
                      </a:r>
                    </a:p>
                    <a:p>
                      <a:pPr marL="742950" lvl="1" indent="-285750" algn="l">
                        <a:lnSpc>
                          <a:spcPct val="115000"/>
                        </a:lnSpc>
                        <a:spcAft>
                          <a:spcPts val="0"/>
                        </a:spcAft>
                        <a:buFont typeface="Arial" panose="020B0604020202020204" pitchFamily="34" charset="0"/>
                        <a:buChar char="•"/>
                      </a:pPr>
                      <a:r>
                        <a:rPr kumimoji="0" lang="en-US" sz="1400" b="0" i="0" u="none" strike="noStrike" kern="0" cap="none" spc="0" normalizeH="0" baseline="0" noProof="0" dirty="0">
                          <a:ln>
                            <a:noFill/>
                          </a:ln>
                          <a:solidFill>
                            <a:srgbClr val="000000"/>
                          </a:solidFill>
                          <a:effectLst/>
                          <a:uLnTx/>
                          <a:uFillTx/>
                          <a:latin typeface="+mn-lt"/>
                          <a:ea typeface="Calibri" panose="020F0502020204030204" pitchFamily="34" charset="0"/>
                          <a:cs typeface="+mn-cs"/>
                          <a:sym typeface="Calibri"/>
                        </a:rPr>
                        <a:t>Product testing</a:t>
                      </a:r>
                    </a:p>
                    <a:p>
                      <a:pPr marL="742950" lvl="1" indent="-285750" algn="l">
                        <a:lnSpc>
                          <a:spcPct val="115000"/>
                        </a:lnSpc>
                        <a:spcAft>
                          <a:spcPts val="0"/>
                        </a:spcAft>
                        <a:buFont typeface="Arial" panose="020B0604020202020204" pitchFamily="34" charset="0"/>
                        <a:buChar char="•"/>
                      </a:pPr>
                      <a:r>
                        <a:rPr kumimoji="0" lang="en-US" sz="1400" b="0" i="0" u="none" strike="noStrike" kern="0" cap="none" spc="0" normalizeH="0" baseline="0" noProof="0" dirty="0">
                          <a:ln>
                            <a:noFill/>
                          </a:ln>
                          <a:solidFill>
                            <a:srgbClr val="000000"/>
                          </a:solidFill>
                          <a:effectLst/>
                          <a:uLnTx/>
                          <a:uFillTx/>
                          <a:latin typeface="+mn-lt"/>
                          <a:ea typeface="Calibri" panose="020F0502020204030204" pitchFamily="34" charset="0"/>
                          <a:cs typeface="+mn-cs"/>
                          <a:sym typeface="Calibri"/>
                        </a:rPr>
                        <a:t>Engineering  Research and Development, Consultation</a:t>
                      </a:r>
                    </a:p>
                    <a:p>
                      <a:pPr marL="742950" lvl="1" indent="-285750" algn="l">
                        <a:lnSpc>
                          <a:spcPct val="115000"/>
                        </a:lnSpc>
                        <a:spcAft>
                          <a:spcPts val="0"/>
                        </a:spcAft>
                        <a:buFont typeface="Arial" panose="020B0604020202020204" pitchFamily="34" charset="0"/>
                        <a:buChar char="•"/>
                      </a:pPr>
                      <a:r>
                        <a:rPr kumimoji="0" lang="en-US" sz="1400" b="0" i="0" u="none" strike="noStrike" kern="0" cap="none" spc="0" normalizeH="0" baseline="0" noProof="0" dirty="0">
                          <a:ln>
                            <a:noFill/>
                          </a:ln>
                          <a:solidFill>
                            <a:srgbClr val="000000"/>
                          </a:solidFill>
                          <a:effectLst/>
                          <a:uLnTx/>
                          <a:uFillTx/>
                          <a:latin typeface="+mn-lt"/>
                          <a:ea typeface="Calibri" panose="020F0502020204030204" pitchFamily="34" charset="0"/>
                          <a:cs typeface="+mn-cs"/>
                          <a:sym typeface="Calibri"/>
                        </a:rPr>
                        <a:t>Access to technology</a:t>
                      </a:r>
                    </a:p>
                    <a:p>
                      <a:pPr marL="742950" lvl="1" indent="-285750" algn="l">
                        <a:lnSpc>
                          <a:spcPct val="115000"/>
                        </a:lnSpc>
                        <a:spcAft>
                          <a:spcPts val="0"/>
                        </a:spcAft>
                        <a:buFont typeface="Arial" panose="020B0604020202020204" pitchFamily="34" charset="0"/>
                        <a:buChar char="•"/>
                      </a:pPr>
                      <a:r>
                        <a:rPr kumimoji="0" lang="en-US" sz="1400" b="0" i="0" u="none" strike="noStrike" kern="0" cap="none" spc="0" normalizeH="0" baseline="0" noProof="0" dirty="0">
                          <a:ln>
                            <a:noFill/>
                          </a:ln>
                          <a:solidFill>
                            <a:srgbClr val="000000"/>
                          </a:solidFill>
                          <a:effectLst/>
                          <a:uLnTx/>
                          <a:uFillTx/>
                          <a:latin typeface="+mn-lt"/>
                          <a:ea typeface="Calibri" panose="020F0502020204030204" pitchFamily="34" charset="0"/>
                          <a:cs typeface="+mn-cs"/>
                          <a:sym typeface="Calibri"/>
                        </a:rPr>
                        <a:t>Human Development (Capacity building)</a:t>
                      </a:r>
                    </a:p>
                    <a:p>
                      <a:pPr marL="742950" lvl="1" indent="-285750" algn="l">
                        <a:lnSpc>
                          <a:spcPct val="115000"/>
                        </a:lnSpc>
                        <a:spcAft>
                          <a:spcPts val="0"/>
                        </a:spcAft>
                        <a:buFont typeface="Arial" panose="020B0604020202020204" pitchFamily="34" charset="0"/>
                        <a:buChar char="•"/>
                      </a:pPr>
                      <a:endParaRPr kumimoji="0" lang="en-US" sz="1400" b="0" i="0" u="none" strike="noStrike" kern="0" cap="none" spc="0" normalizeH="0" baseline="0" noProof="0" dirty="0">
                        <a:ln>
                          <a:noFill/>
                        </a:ln>
                        <a:solidFill>
                          <a:srgbClr val="000000"/>
                        </a:solidFill>
                        <a:effectLst/>
                        <a:uLnTx/>
                        <a:uFillTx/>
                        <a:latin typeface="+mn-lt"/>
                        <a:ea typeface="Calibri" panose="020F0502020204030204" pitchFamily="34" charset="0"/>
                        <a:cs typeface="+mn-cs"/>
                        <a:sym typeface="Calibri"/>
                      </a:endParaRPr>
                    </a:p>
                    <a:p>
                      <a:pPr marL="457200" lvl="1" indent="0" algn="l">
                        <a:lnSpc>
                          <a:spcPct val="115000"/>
                        </a:lnSpc>
                        <a:spcAft>
                          <a:spcPts val="0"/>
                        </a:spcAft>
                        <a:buFont typeface="Symbol" pitchFamily="2" charset="2"/>
                        <a:buNone/>
                      </a:pPr>
                      <a:endParaRPr lang="en-US"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bg2">
                        <a:lumMod val="20000"/>
                        <a:lumOff val="80000"/>
                      </a:schemeClr>
                    </a:solidFill>
                  </a:tcPr>
                </a:tc>
                <a:extLst>
                  <a:ext uri="{0D108BD9-81ED-4DB2-BD59-A6C34878D82A}">
                    <a16:rowId xmlns:a16="http://schemas.microsoft.com/office/drawing/2014/main" val="3958658178"/>
                  </a:ext>
                </a:extLst>
              </a:tr>
            </a:tbl>
          </a:graphicData>
        </a:graphic>
      </p:graphicFrame>
    </p:spTree>
    <p:extLst>
      <p:ext uri="{BB962C8B-B14F-4D97-AF65-F5344CB8AC3E}">
        <p14:creationId xmlns:p14="http://schemas.microsoft.com/office/powerpoint/2010/main" val="87262893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541427" y="18647"/>
            <a:ext cx="545277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Helvetica"/>
                <a:cs typeface="Helvetica" panose="020B0604020202020204" pitchFamily="34" charset="0"/>
                <a:sym typeface="Helvetica" panose="020B0604020202020204" pitchFamily="34" charset="0"/>
              </a:rPr>
              <a:t>Partnership Agreements</a:t>
            </a:r>
          </a:p>
        </p:txBody>
      </p:sp>
      <p:sp>
        <p:nvSpPr>
          <p:cNvPr id="131" name="Rectangle 171"/>
          <p:cNvSpPr/>
          <p:nvPr/>
        </p:nvSpPr>
        <p:spPr>
          <a:xfrm>
            <a:off x="541427" y="631420"/>
            <a:ext cx="7033096" cy="61945"/>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41047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graphicFrame>
        <p:nvGraphicFramePr>
          <p:cNvPr id="10" name="Table 9">
            <a:extLst>
              <a:ext uri="{FF2B5EF4-FFF2-40B4-BE49-F238E27FC236}">
                <a16:creationId xmlns:a16="http://schemas.microsoft.com/office/drawing/2014/main" id="{F7128084-28BB-C946-A170-BD9EB7D8543B}"/>
              </a:ext>
            </a:extLst>
          </p:cNvPr>
          <p:cNvGraphicFramePr>
            <a:graphicFrameLocks noGrp="1"/>
          </p:cNvGraphicFramePr>
          <p:nvPr>
            <p:extLst>
              <p:ext uri="{D42A27DB-BD31-4B8C-83A1-F6EECF244321}">
                <p14:modId xmlns:p14="http://schemas.microsoft.com/office/powerpoint/2010/main" val="1598865152"/>
              </p:ext>
            </p:extLst>
          </p:nvPr>
        </p:nvGraphicFramePr>
        <p:xfrm>
          <a:off x="110837" y="693365"/>
          <a:ext cx="11979563" cy="6105265"/>
        </p:xfrm>
        <a:graphic>
          <a:graphicData uri="http://schemas.openxmlformats.org/drawingml/2006/table">
            <a:tbl>
              <a:tblPr firstRow="1" firstCol="1" bandRow="1">
                <a:tableStyleId>{D7AC3CCA-C797-4891-BE02-D94E43425B78}</a:tableStyleId>
              </a:tblPr>
              <a:tblGrid>
                <a:gridCol w="3576128">
                  <a:extLst>
                    <a:ext uri="{9D8B030D-6E8A-4147-A177-3AD203B41FA5}">
                      <a16:colId xmlns:a16="http://schemas.microsoft.com/office/drawing/2014/main" val="135393060"/>
                    </a:ext>
                  </a:extLst>
                </a:gridCol>
                <a:gridCol w="8403435">
                  <a:extLst>
                    <a:ext uri="{9D8B030D-6E8A-4147-A177-3AD203B41FA5}">
                      <a16:colId xmlns:a16="http://schemas.microsoft.com/office/drawing/2014/main" val="3359581747"/>
                    </a:ext>
                  </a:extLst>
                </a:gridCol>
              </a:tblGrid>
              <a:tr h="226121">
                <a:tc>
                  <a:txBody>
                    <a:bodyPr/>
                    <a:lstStyle/>
                    <a:p>
                      <a:pPr algn="l">
                        <a:lnSpc>
                          <a:spcPct val="115000"/>
                        </a:lnSpc>
                        <a:spcAft>
                          <a:spcPts val="0"/>
                        </a:spcAft>
                      </a:pPr>
                      <a:r>
                        <a:rPr lang="en-ZA" sz="1200" dirty="0">
                          <a:effectLst/>
                        </a:rPr>
                        <a:t>Focus Area</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algn="l">
                        <a:lnSpc>
                          <a:spcPct val="115000"/>
                        </a:lnSpc>
                        <a:spcAft>
                          <a:spcPts val="0"/>
                        </a:spcAft>
                      </a:pPr>
                      <a:r>
                        <a:rPr lang="en-ZA" sz="1200" dirty="0">
                          <a:effectLst/>
                        </a:rPr>
                        <a:t>Purpose/Progress</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3021967698"/>
                  </a:ext>
                </a:extLst>
              </a:tr>
              <a:tr h="452242">
                <a:tc>
                  <a:txBody>
                    <a:bodyPr/>
                    <a:lstStyle/>
                    <a:p>
                      <a:pPr marL="0" lvl="0" indent="0" algn="l">
                        <a:lnSpc>
                          <a:spcPct val="115000"/>
                        </a:lnSpc>
                        <a:spcAft>
                          <a:spcPts val="0"/>
                        </a:spcAft>
                        <a:buFont typeface="+mj-lt"/>
                        <a:buNone/>
                      </a:pPr>
                      <a:r>
                        <a:rPr lang="en-ZA" sz="1200" dirty="0">
                          <a:effectLst/>
                        </a:rPr>
                        <a:t>1. NYDA </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Provision of support for youth owned businesses.</a:t>
                      </a:r>
                    </a:p>
                    <a:p>
                      <a:pPr marL="342900" lvl="0" indent="-342900" algn="l">
                        <a:lnSpc>
                          <a:spcPct val="115000"/>
                        </a:lnSpc>
                        <a:spcAft>
                          <a:spcPts val="0"/>
                        </a:spcAft>
                        <a:buFont typeface="Symbol" pitchFamily="2" charset="2"/>
                        <a:buChar char=""/>
                      </a:pPr>
                      <a:r>
                        <a:rPr lang="en-US" sz="1200" dirty="0">
                          <a:effectLst/>
                        </a:rPr>
                        <a:t>Undergoing legal processes.</a:t>
                      </a:r>
                      <a:r>
                        <a:rPr lang="en-US" sz="1200" baseline="0" dirty="0">
                          <a:effectLst/>
                        </a:rPr>
                        <a:t> </a:t>
                      </a:r>
                      <a:endParaRPr lang="en-US" sz="1200" dirty="0">
                        <a:effectLst/>
                      </a:endParaRPr>
                    </a:p>
                  </a:txBody>
                  <a:tcPr marL="43568" marR="43568" marT="0" marB="0">
                    <a:solidFill>
                      <a:schemeClr val="tx2">
                        <a:lumMod val="20000"/>
                        <a:lumOff val="80000"/>
                      </a:schemeClr>
                    </a:solidFill>
                  </a:tcPr>
                </a:tc>
                <a:extLst>
                  <a:ext uri="{0D108BD9-81ED-4DB2-BD59-A6C34878D82A}">
                    <a16:rowId xmlns:a16="http://schemas.microsoft.com/office/drawing/2014/main" val="2900877527"/>
                  </a:ext>
                </a:extLst>
              </a:tr>
              <a:tr h="678363">
                <a:tc>
                  <a:txBody>
                    <a:bodyPr/>
                    <a:lstStyle/>
                    <a:p>
                      <a:pPr marL="0" lvl="0" indent="0" algn="l">
                        <a:lnSpc>
                          <a:spcPct val="115000"/>
                        </a:lnSpc>
                        <a:spcAft>
                          <a:spcPts val="0"/>
                        </a:spcAft>
                        <a:buFont typeface="+mj-lt"/>
                        <a:buNone/>
                      </a:pPr>
                      <a:r>
                        <a:rPr lang="en-ZA" sz="1200" dirty="0">
                          <a:effectLst/>
                        </a:rPr>
                        <a:t>2. </a:t>
                      </a:r>
                      <a:r>
                        <a:rPr lang="en-US" sz="1200" dirty="0">
                          <a:effectLst/>
                        </a:rPr>
                        <a:t>Department of Employment and Labour Agreement </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Empowerment programmes.</a:t>
                      </a:r>
                    </a:p>
                    <a:p>
                      <a:pPr marL="342900" lvl="0" indent="-342900" algn="l">
                        <a:lnSpc>
                          <a:spcPct val="115000"/>
                        </a:lnSpc>
                        <a:spcAft>
                          <a:spcPts val="0"/>
                        </a:spcAft>
                        <a:buFont typeface="Symbol" pitchFamily="2" charset="2"/>
                        <a:buChar char=""/>
                      </a:pPr>
                      <a:r>
                        <a:rPr lang="en-US" sz="1200" dirty="0">
                          <a:effectLst/>
                        </a:rPr>
                        <a:t>Job Opportunities.</a:t>
                      </a:r>
                    </a:p>
                    <a:p>
                      <a:pPr marL="342900" lvl="0" indent="-342900" algn="l">
                        <a:lnSpc>
                          <a:spcPct val="115000"/>
                        </a:lnSpc>
                        <a:spcAft>
                          <a:spcPts val="0"/>
                        </a:spcAft>
                        <a:buFont typeface="Symbol" pitchFamily="2" charset="2"/>
                        <a:buChar char=""/>
                      </a:pPr>
                      <a:r>
                        <a:rPr lang="en-US" sz="1200" dirty="0">
                          <a:effectLst/>
                        </a:rPr>
                        <a:t>Undergoing legal processes.</a:t>
                      </a:r>
                    </a:p>
                  </a:txBody>
                  <a:tcPr marL="43568" marR="43568" marT="0" marB="0">
                    <a:solidFill>
                      <a:schemeClr val="tx2">
                        <a:lumMod val="20000"/>
                        <a:lumOff val="80000"/>
                      </a:schemeClr>
                    </a:solidFill>
                  </a:tcPr>
                </a:tc>
                <a:extLst>
                  <a:ext uri="{0D108BD9-81ED-4DB2-BD59-A6C34878D82A}">
                    <a16:rowId xmlns:a16="http://schemas.microsoft.com/office/drawing/2014/main" val="853375026"/>
                  </a:ext>
                </a:extLst>
              </a:tr>
              <a:tr h="678363">
                <a:tc>
                  <a:txBody>
                    <a:bodyPr/>
                    <a:lstStyle/>
                    <a:p>
                      <a:pPr marL="0" lvl="0" indent="0" algn="l">
                        <a:lnSpc>
                          <a:spcPct val="115000"/>
                        </a:lnSpc>
                        <a:spcAft>
                          <a:spcPts val="0"/>
                        </a:spcAft>
                        <a:buFont typeface="+mj-lt"/>
                        <a:buNone/>
                      </a:pPr>
                      <a:r>
                        <a:rPr lang="en-US" sz="1200" dirty="0">
                          <a:effectLst/>
                        </a:rPr>
                        <a:t>3.</a:t>
                      </a:r>
                      <a:r>
                        <a:rPr lang="en-US" sz="1200" baseline="0" dirty="0">
                          <a:effectLst/>
                        </a:rPr>
                        <a:t> </a:t>
                      </a:r>
                      <a:r>
                        <a:rPr lang="en-US" sz="1200" dirty="0">
                          <a:effectLst/>
                        </a:rPr>
                        <a:t>Department of Basic Education Agreement </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Strategic support for Maritime High Schools. </a:t>
                      </a:r>
                    </a:p>
                    <a:p>
                      <a:pPr marL="342900" lvl="0" indent="-342900" algn="l">
                        <a:lnSpc>
                          <a:spcPct val="115000"/>
                        </a:lnSpc>
                        <a:spcAft>
                          <a:spcPts val="0"/>
                        </a:spcAft>
                        <a:buFont typeface="Symbol" pitchFamily="2" charset="2"/>
                        <a:buChar char=""/>
                      </a:pPr>
                      <a:r>
                        <a:rPr lang="en-US" sz="1200" dirty="0">
                          <a:effectLst/>
                        </a:rPr>
                        <a:t>Qualification Development (Maritime Teaching) at UKZN</a:t>
                      </a:r>
                    </a:p>
                    <a:p>
                      <a:pPr marL="342900" lvl="0" indent="-342900" algn="l">
                        <a:lnSpc>
                          <a:spcPct val="115000"/>
                        </a:lnSpc>
                        <a:spcAft>
                          <a:spcPts val="0"/>
                        </a:spcAft>
                        <a:buFont typeface="Symbol" pitchFamily="2" charset="2"/>
                        <a:buChar char=""/>
                      </a:pPr>
                      <a:r>
                        <a:rPr lang="en-US" sz="1200" dirty="0">
                          <a:effectLst/>
                        </a:rPr>
                        <a:t>Policy/</a:t>
                      </a:r>
                      <a:r>
                        <a:rPr lang="en-US" sz="1200" dirty="0" err="1">
                          <a:effectLst/>
                        </a:rPr>
                        <a:t>Gidelines</a:t>
                      </a:r>
                      <a:r>
                        <a:rPr lang="en-US" sz="1200" dirty="0">
                          <a:effectLst/>
                        </a:rPr>
                        <a:t> on Maritime Focused Schools</a:t>
                      </a:r>
                    </a:p>
                  </a:txBody>
                  <a:tcPr marL="43568" marR="43568" marT="0" marB="0">
                    <a:solidFill>
                      <a:schemeClr val="tx2">
                        <a:lumMod val="20000"/>
                        <a:lumOff val="80000"/>
                      </a:schemeClr>
                    </a:solidFill>
                  </a:tcPr>
                </a:tc>
                <a:extLst>
                  <a:ext uri="{0D108BD9-81ED-4DB2-BD59-A6C34878D82A}">
                    <a16:rowId xmlns:a16="http://schemas.microsoft.com/office/drawing/2014/main" val="2743755388"/>
                  </a:ext>
                </a:extLst>
              </a:tr>
              <a:tr h="452242">
                <a:tc>
                  <a:txBody>
                    <a:bodyPr/>
                    <a:lstStyle/>
                    <a:p>
                      <a:pPr marL="0" lvl="0" indent="0" algn="l">
                        <a:lnSpc>
                          <a:spcPct val="115000"/>
                        </a:lnSpc>
                        <a:spcAft>
                          <a:spcPts val="0"/>
                        </a:spcAft>
                        <a:buFont typeface="+mj-lt"/>
                        <a:buNone/>
                      </a:pPr>
                      <a:r>
                        <a:rPr lang="en-US" sz="1200" dirty="0">
                          <a:effectLst/>
                        </a:rPr>
                        <a:t>4.</a:t>
                      </a:r>
                      <a:r>
                        <a:rPr lang="en-US" sz="1200" baseline="0" dirty="0">
                          <a:effectLst/>
                        </a:rPr>
                        <a:t> </a:t>
                      </a:r>
                      <a:r>
                        <a:rPr lang="en-US" sz="1200" dirty="0">
                          <a:effectLst/>
                        </a:rPr>
                        <a:t>Industry Council </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Strengthen relations; Supply and Demand; Work Placement Opportunities. </a:t>
                      </a:r>
                    </a:p>
                    <a:p>
                      <a:pPr marL="342900" lvl="0" indent="-342900" algn="l">
                        <a:lnSpc>
                          <a:spcPct val="115000"/>
                        </a:lnSpc>
                        <a:spcAft>
                          <a:spcPts val="0"/>
                        </a:spcAft>
                        <a:buFont typeface="Symbol" pitchFamily="2" charset="2"/>
                        <a:buChar char=""/>
                      </a:pPr>
                      <a:r>
                        <a:rPr lang="en-US" sz="1200" dirty="0">
                          <a:effectLst/>
                        </a:rPr>
                        <a:t>Inaugural meeting held.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350369275"/>
                  </a:ext>
                </a:extLst>
              </a:tr>
              <a:tr h="904483">
                <a:tc>
                  <a:txBody>
                    <a:bodyPr/>
                    <a:lstStyle/>
                    <a:p>
                      <a:pPr marL="0" lvl="0" indent="0" algn="l">
                        <a:lnSpc>
                          <a:spcPct val="115000"/>
                        </a:lnSpc>
                        <a:spcAft>
                          <a:spcPts val="0"/>
                        </a:spcAft>
                        <a:buFont typeface="+mj-lt"/>
                        <a:buNone/>
                      </a:pPr>
                      <a:r>
                        <a:rPr lang="en-ZA" sz="1200" dirty="0">
                          <a:effectLst/>
                        </a:rPr>
                        <a:t>5. International Association of Maritime Universities (IAMU)</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Lecturer and Student Exchange; Bursaries; Research Collaboration.</a:t>
                      </a:r>
                    </a:p>
                    <a:p>
                      <a:pPr marL="342900" lvl="0" indent="-342900" algn="l">
                        <a:lnSpc>
                          <a:spcPct val="115000"/>
                        </a:lnSpc>
                        <a:spcAft>
                          <a:spcPts val="0"/>
                        </a:spcAft>
                        <a:buFont typeface="Symbol" pitchFamily="2" charset="2"/>
                        <a:buChar char=""/>
                      </a:pPr>
                      <a:r>
                        <a:rPr lang="en-US" sz="1200" dirty="0">
                          <a:effectLst/>
                        </a:rPr>
                        <a:t>IAMU Board approved collaboration proposal with SAIMI.  An IAMU Task Team to be set up to unpack the proposed collaboration further.</a:t>
                      </a:r>
                    </a:p>
                    <a:p>
                      <a:pPr marL="342900" lvl="0" indent="-342900" algn="l">
                        <a:lnSpc>
                          <a:spcPct val="115000"/>
                        </a:lnSpc>
                        <a:spcAft>
                          <a:spcPts val="0"/>
                        </a:spcAft>
                        <a:buFont typeface="Symbol" pitchFamily="2" charset="2"/>
                        <a:buChar char=""/>
                      </a:pPr>
                      <a:r>
                        <a:rPr lang="en-US" sz="1200" dirty="0">
                          <a:effectLst/>
                        </a:rPr>
                        <a:t>Undergoing legal processes with inputs from the Research Directorate.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2177259862"/>
                  </a:ext>
                </a:extLst>
              </a:tr>
              <a:tr h="452242">
                <a:tc>
                  <a:txBody>
                    <a:bodyPr/>
                    <a:lstStyle/>
                    <a:p>
                      <a:pPr marL="0" lvl="0" indent="0" algn="l">
                        <a:lnSpc>
                          <a:spcPct val="115000"/>
                        </a:lnSpc>
                        <a:spcAft>
                          <a:spcPts val="0"/>
                        </a:spcAft>
                        <a:buFont typeface="+mj-lt"/>
                        <a:buNone/>
                      </a:pPr>
                      <a:r>
                        <a:rPr lang="en-ZA" sz="1200" dirty="0">
                          <a:effectLst/>
                        </a:rPr>
                        <a:t>6. Walter Sisulu University (WSU)</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Provide support for skills development and capacity building for the Operation Phakisa Water Quality Monitoring project driven by the University</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2458269775"/>
                  </a:ext>
                </a:extLst>
              </a:tr>
              <a:tr h="452242">
                <a:tc>
                  <a:txBody>
                    <a:bodyPr/>
                    <a:lstStyle/>
                    <a:p>
                      <a:pPr marL="0" lvl="0" indent="0" algn="l">
                        <a:lnSpc>
                          <a:spcPct val="115000"/>
                        </a:lnSpc>
                        <a:spcAft>
                          <a:spcPts val="0"/>
                        </a:spcAft>
                        <a:buFont typeface="+mj-lt"/>
                        <a:buNone/>
                      </a:pPr>
                      <a:r>
                        <a:rPr lang="en-ZA" sz="1200" dirty="0">
                          <a:effectLst/>
                        </a:rPr>
                        <a:t>7. Global Maritime Forum</a:t>
                      </a:r>
                    </a:p>
                    <a:p>
                      <a:pPr marL="0" lvl="0" indent="0" algn="l">
                        <a:lnSpc>
                          <a:spcPct val="115000"/>
                        </a:lnSpc>
                        <a:spcAft>
                          <a:spcPts val="0"/>
                        </a:spcAft>
                        <a:buFont typeface="+mj-lt"/>
                        <a:buNone/>
                      </a:pP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rPr>
                        <a:t>Participated in the development of the Global Report on opportunities derived from decarbornisation. </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1003280812"/>
                  </a:ext>
                </a:extLst>
              </a:tr>
              <a:tr h="1808967">
                <a:tc>
                  <a:txBody>
                    <a:bodyPr/>
                    <a:lstStyle/>
                    <a:p>
                      <a:pPr marL="0" lvl="0" indent="0" algn="l">
                        <a:lnSpc>
                          <a:spcPct val="115000"/>
                        </a:lnSpc>
                        <a:spcAft>
                          <a:spcPts val="0"/>
                        </a:spcAft>
                        <a:buFont typeface="+mj-lt"/>
                        <a:buNone/>
                      </a:pPr>
                      <a:r>
                        <a:rPr lang="en-ZA" sz="1200" dirty="0">
                          <a:effectLst/>
                          <a:latin typeface="Calibri" panose="020F0502020204030204" pitchFamily="34" charset="0"/>
                          <a:ea typeface="Calibri" panose="020F0502020204030204" pitchFamily="34" charset="0"/>
                          <a:cs typeface="Times New Roman" panose="02020603050405020304" pitchFamily="18" charset="0"/>
                        </a:rPr>
                        <a:t>8. Oil and</a:t>
                      </a:r>
                      <a:r>
                        <a:rPr lang="en-ZA" sz="1200" baseline="0" dirty="0">
                          <a:effectLst/>
                          <a:latin typeface="Calibri" panose="020F0502020204030204" pitchFamily="34" charset="0"/>
                          <a:ea typeface="Calibri" panose="020F0502020204030204" pitchFamily="34" charset="0"/>
                          <a:cs typeface="Times New Roman" panose="02020603050405020304" pitchFamily="18" charset="0"/>
                        </a:rPr>
                        <a:t> Gas CoP, Aquaculture CoP and Naval Architecture Research Chair</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Partnership with the NRF, by collaborating and co-investing in the establishment of the CoP’s and Research Chair under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SARChI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txBody>
                  <a:tcPr marL="43568" marR="43568" marT="0" marB="0">
                    <a:solidFill>
                      <a:schemeClr val="tx2">
                        <a:lumMod val="20000"/>
                        <a:lumOff val="80000"/>
                      </a:schemeClr>
                    </a:solidFill>
                  </a:tcPr>
                </a:tc>
                <a:extLst>
                  <a:ext uri="{0D108BD9-81ED-4DB2-BD59-A6C34878D82A}">
                    <a16:rowId xmlns:a16="http://schemas.microsoft.com/office/drawing/2014/main" val="3635677422"/>
                  </a:ext>
                </a:extLst>
              </a:tr>
            </a:tbl>
          </a:graphicData>
        </a:graphic>
      </p:graphicFrame>
    </p:spTree>
    <p:extLst>
      <p:ext uri="{BB962C8B-B14F-4D97-AF65-F5344CB8AC3E}">
        <p14:creationId xmlns:p14="http://schemas.microsoft.com/office/powerpoint/2010/main" val="355651788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2" y="-113121"/>
            <a:ext cx="12452808" cy="7060676"/>
          </a:xfrm>
          <a:prstGeom prst="rect">
            <a:avLst/>
          </a:prstGeom>
          <a:ln>
            <a:noFill/>
          </a:ln>
          <a:effectLst>
            <a:softEdge rad="112500"/>
          </a:effectLst>
        </p:spPr>
      </p:pic>
      <p:sp>
        <p:nvSpPr>
          <p:cNvPr id="11" name="AutoShape 11"/>
          <p:cNvSpPr>
            <a:spLocks/>
          </p:cNvSpPr>
          <p:nvPr/>
        </p:nvSpPr>
        <p:spPr bwMode="auto">
          <a:xfrm>
            <a:off x="5248275" y="-231775"/>
            <a:ext cx="1693863" cy="1693863"/>
          </a:xfrm>
          <a:prstGeom prst="diamond">
            <a:avLst/>
          </a:prstGeom>
          <a:noFill/>
          <a:ln w="12700" cap="flat" cmpd="sng">
            <a:solidFill>
              <a:srgbClr val="6EFDFC"/>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dirty="0">
              <a:solidFill>
                <a:srgbClr val="FFFFFF"/>
              </a:solidFill>
            </a:endParaRPr>
          </a:p>
        </p:txBody>
      </p:sp>
      <p:sp>
        <p:nvSpPr>
          <p:cNvPr id="15" name="Rectangle 7"/>
          <p:cNvSpPr>
            <a:spLocks/>
          </p:cNvSpPr>
          <p:nvPr/>
        </p:nvSpPr>
        <p:spPr bwMode="auto">
          <a:xfrm>
            <a:off x="2286004" y="5713344"/>
            <a:ext cx="7601244"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endParaRPr lang="en-ZA" sz="2400" b="1" dirty="0">
              <a:solidFill>
                <a:srgbClr val="33CCCC"/>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F59C90-0393-4BB2-B280-1F8E4331DBA8}"/>
              </a:ext>
            </a:extLst>
          </p:cNvPr>
          <p:cNvSpPr txBox="1"/>
          <p:nvPr/>
        </p:nvSpPr>
        <p:spPr>
          <a:xfrm>
            <a:off x="5448302" y="4419600"/>
            <a:ext cx="184731" cy="369332"/>
          </a:xfrm>
          <a:prstGeom prst="rect">
            <a:avLst/>
          </a:prstGeom>
          <a:noFill/>
        </p:spPr>
        <p:txBody>
          <a:bodyPr wrap="none" rtlCol="0">
            <a:spAutoFit/>
          </a:bodyPr>
          <a:lstStyle/>
          <a:p>
            <a:endParaRPr lang="en-ZA" dirty="0"/>
          </a:p>
        </p:txBody>
      </p:sp>
      <p:sp>
        <p:nvSpPr>
          <p:cNvPr id="2" name="TextBox 1">
            <a:extLst>
              <a:ext uri="{FF2B5EF4-FFF2-40B4-BE49-F238E27FC236}">
                <a16:creationId xmlns:a16="http://schemas.microsoft.com/office/drawing/2014/main" id="{1DF37818-2D03-4CFC-8ECD-9234A66C3FE1}"/>
              </a:ext>
            </a:extLst>
          </p:cNvPr>
          <p:cNvSpPr txBox="1"/>
          <p:nvPr/>
        </p:nvSpPr>
        <p:spPr>
          <a:xfrm>
            <a:off x="178363" y="884213"/>
            <a:ext cx="184731" cy="400110"/>
          </a:xfrm>
          <a:prstGeom prst="rect">
            <a:avLst/>
          </a:prstGeom>
          <a:noFill/>
        </p:spPr>
        <p:txBody>
          <a:bodyPr wrap="none" rtlCol="0">
            <a:spAutoFit/>
          </a:bodyPr>
          <a:lstStyle/>
          <a:p>
            <a:endParaRPr lang="en-ZA" sz="2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8B322C6-9F05-4022-9BDB-9CFE5489A3FC}"/>
              </a:ext>
            </a:extLst>
          </p:cNvPr>
          <p:cNvSpPr txBox="1"/>
          <p:nvPr/>
        </p:nvSpPr>
        <p:spPr>
          <a:xfrm>
            <a:off x="139988" y="3326106"/>
            <a:ext cx="184731" cy="523220"/>
          </a:xfrm>
          <a:prstGeom prst="rect">
            <a:avLst/>
          </a:prstGeom>
          <a:noFill/>
        </p:spPr>
        <p:txBody>
          <a:bodyPr wrap="none" rtlCol="0">
            <a:spAutoFit/>
          </a:bodyPr>
          <a:lstStyle/>
          <a:p>
            <a:endParaRPr lang="en-ZA" sz="2800" b="1" dirty="0">
              <a:solidFill>
                <a:schemeClr val="bg1"/>
              </a:solidFill>
            </a:endParaRPr>
          </a:p>
        </p:txBody>
      </p:sp>
      <p:pic>
        <p:nvPicPr>
          <p:cNvPr id="7" name="Picture 6">
            <a:extLst>
              <a:ext uri="{FF2B5EF4-FFF2-40B4-BE49-F238E27FC236}">
                <a16:creationId xmlns:a16="http://schemas.microsoft.com/office/drawing/2014/main" id="{A7783F24-C54D-47AF-8A4C-5ABB836180E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852" b="15524"/>
          <a:stretch/>
        </p:blipFill>
        <p:spPr>
          <a:xfrm>
            <a:off x="7044747" y="573479"/>
            <a:ext cx="4850928" cy="5505254"/>
          </a:xfrm>
          <a:prstGeom prst="roundRect">
            <a:avLst>
              <a:gd name="adj" fmla="val 8594"/>
            </a:avLst>
          </a:prstGeom>
          <a:solidFill>
            <a:srgbClr val="FFFFFF">
              <a:shade val="85000"/>
            </a:srgbClr>
          </a:solidFill>
          <a:ln>
            <a:noFill/>
          </a:ln>
          <a:effectLst/>
        </p:spPr>
      </p:pic>
      <p:sp>
        <p:nvSpPr>
          <p:cNvPr id="4" name="Oval 3">
            <a:extLst>
              <a:ext uri="{FF2B5EF4-FFF2-40B4-BE49-F238E27FC236}">
                <a16:creationId xmlns:a16="http://schemas.microsoft.com/office/drawing/2014/main" id="{27009DA2-3D04-485B-97F6-2829EC69BAD5}"/>
              </a:ext>
            </a:extLst>
          </p:cNvPr>
          <p:cNvSpPr/>
          <p:nvPr/>
        </p:nvSpPr>
        <p:spPr>
          <a:xfrm>
            <a:off x="398618" y="723399"/>
            <a:ext cx="5885224" cy="5451610"/>
          </a:xfrm>
          <a:prstGeom prst="ellipse">
            <a:avLst/>
          </a:prstGeom>
          <a:ln>
            <a:noFill/>
          </a:ln>
          <a:effectLst>
            <a:glow rad="228600">
              <a:schemeClr val="accent1">
                <a:satMod val="175000"/>
                <a:alpha val="40000"/>
              </a:schemeClr>
            </a:glow>
          </a:effectLst>
        </p:spPr>
        <p:style>
          <a:lnRef idx="1">
            <a:schemeClr val="accent5"/>
          </a:lnRef>
          <a:fillRef idx="3">
            <a:schemeClr val="accent5"/>
          </a:fillRef>
          <a:effectRef idx="2">
            <a:schemeClr val="accent5"/>
          </a:effectRef>
          <a:fontRef idx="minor">
            <a:schemeClr val="lt1"/>
          </a:fontRef>
        </p:style>
        <p:txBody>
          <a:bodyPr rtlCol="0" anchor="ctr"/>
          <a:lstStyle/>
          <a:p>
            <a:r>
              <a:rPr lang="en-ZA" sz="2000" b="1" i="1" dirty="0">
                <a:cs typeface="Times New Roman" panose="02020603050405020304" pitchFamily="18" charset="0"/>
              </a:rPr>
              <a:t>SAIMI facilitates and manages the NSDP which focuses on the training of:</a:t>
            </a:r>
          </a:p>
          <a:p>
            <a:pPr marL="285750" indent="-285750" algn="ctr">
              <a:buFont typeface="Arial" panose="020B0604020202020204" pitchFamily="34" charset="0"/>
              <a:buChar char="•"/>
            </a:pPr>
            <a:r>
              <a:rPr lang="en-ZA" sz="2000" b="1" i="1" dirty="0">
                <a:cs typeface="Times New Roman" panose="02020603050405020304" pitchFamily="18" charset="0"/>
              </a:rPr>
              <a:t>Officers in Charge of the Navigational Watch (Deck Officers/Cadets)</a:t>
            </a:r>
          </a:p>
          <a:p>
            <a:pPr marL="285750" indent="-285750" algn="ctr">
              <a:buFont typeface="Arial" panose="020B0604020202020204" pitchFamily="34" charset="0"/>
              <a:buChar char="•"/>
            </a:pPr>
            <a:r>
              <a:rPr lang="en-ZA" sz="2000" b="1" i="1" dirty="0">
                <a:cs typeface="Times New Roman" panose="02020603050405020304" pitchFamily="18" charset="0"/>
              </a:rPr>
              <a:t>Officers in Charge of the Engineering Watch (Marine Engineers/Cadets)</a:t>
            </a:r>
          </a:p>
          <a:p>
            <a:pPr marL="285750" indent="-285750" algn="ctr">
              <a:buFont typeface="Arial" panose="020B0604020202020204" pitchFamily="34" charset="0"/>
              <a:buChar char="•"/>
            </a:pPr>
            <a:r>
              <a:rPr lang="en-ZA" sz="2000" b="1" i="1" dirty="0">
                <a:cs typeface="Times New Roman" panose="02020603050405020304" pitchFamily="18" charset="0"/>
              </a:rPr>
              <a:t>Officers in Charge of an Electrical Watch (Electro-Technical Officers/Cadets)</a:t>
            </a:r>
            <a:endParaRPr lang="en-ZA" b="1" dirty="0">
              <a:cs typeface="Times New Roman" panose="02020603050405020304" pitchFamily="18" charset="0"/>
            </a:endParaRPr>
          </a:p>
        </p:txBody>
      </p:sp>
    </p:spTree>
    <p:extLst>
      <p:ext uri="{BB962C8B-B14F-4D97-AF65-F5344CB8AC3E}">
        <p14:creationId xmlns:p14="http://schemas.microsoft.com/office/powerpoint/2010/main" val="310056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5"/>
          <p:cNvSpPr txBox="1"/>
          <p:nvPr/>
        </p:nvSpPr>
        <p:spPr>
          <a:xfrm>
            <a:off x="739208" y="2920395"/>
            <a:ext cx="882716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595959"/>
                </a:solidFill>
                <a:latin typeface="+mj-lt"/>
                <a:ea typeface="+mj-ea"/>
                <a:cs typeface="+mj-cs"/>
                <a:sym typeface="Helvetica"/>
              </a:defRPr>
            </a:lvl1pPr>
          </a:lstStyle>
          <a:p>
            <a:endParaRPr lang="en-ZA" dirty="0"/>
          </a:p>
          <a:p>
            <a:pPr marL="171450" indent="-171450">
              <a:buFont typeface="Wingdings" panose="05000000000000000000" pitchFamily="2" charset="2"/>
              <a:buChar char="v"/>
            </a:pPr>
            <a:endParaRPr lang="en-ZA" dirty="0"/>
          </a:p>
          <a:p>
            <a:endParaRPr dirty="0"/>
          </a:p>
        </p:txBody>
      </p:sp>
      <p:sp>
        <p:nvSpPr>
          <p:cNvPr id="117" name="Circle"/>
          <p:cNvSpPr/>
          <p:nvPr/>
        </p:nvSpPr>
        <p:spPr>
          <a:xfrm>
            <a:off x="8676992" y="-971604"/>
            <a:ext cx="2096911" cy="2096912"/>
          </a:xfrm>
          <a:prstGeom prst="ellipse">
            <a:avLst/>
          </a:prstGeom>
          <a:ln w="584200">
            <a:solidFill>
              <a:srgbClr val="67C9CB"/>
            </a:solidFill>
            <a:miter lim="400000"/>
          </a:ln>
        </p:spPr>
        <p:txBody>
          <a:bodyPr lIns="45719" rIns="45719" anchor="ctr"/>
          <a:lstStyle/>
          <a:p>
            <a:endParaRPr/>
          </a:p>
        </p:txBody>
      </p:sp>
      <p:sp>
        <p:nvSpPr>
          <p:cNvPr id="118" name="Rectangle 2"/>
          <p:cNvSpPr txBox="1"/>
          <p:nvPr/>
        </p:nvSpPr>
        <p:spPr>
          <a:xfrm>
            <a:off x="739208" y="884192"/>
            <a:ext cx="730280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595959"/>
                </a:solidFill>
                <a:latin typeface="+mj-lt"/>
                <a:ea typeface="+mj-ea"/>
                <a:cs typeface="+mj-cs"/>
                <a:sym typeface="Helvetica"/>
              </a:defRPr>
            </a:lvl1pPr>
          </a:lstStyle>
          <a:p>
            <a:pPr marR="0" lvl="0" algn="l" defTabSz="914400" rtl="0" eaLnBrk="1" fontAlgn="auto" latinLnBrk="0" hangingPunct="0">
              <a:lnSpc>
                <a:spcPct val="100000"/>
              </a:lnSpc>
              <a:spcBef>
                <a:spcPts val="0"/>
              </a:spcBef>
              <a:spcAft>
                <a:spcPts val="0"/>
              </a:spcAft>
              <a:buClrTx/>
              <a:buSzTx/>
              <a:tabLst/>
              <a:defRPr/>
            </a:pPr>
            <a:endParaRPr kumimoji="0" lang="en-ZA"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20" name="Rectangle 2"/>
          <p:cNvSpPr txBox="1"/>
          <p:nvPr/>
        </p:nvSpPr>
        <p:spPr>
          <a:xfrm>
            <a:off x="1593130" y="1496188"/>
            <a:ext cx="6448886" cy="1045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000">
                <a:solidFill>
                  <a:srgbClr val="595959"/>
                </a:solidFill>
                <a:latin typeface="+mj-lt"/>
                <a:ea typeface="+mj-ea"/>
                <a:cs typeface="+mj-cs"/>
                <a:sym typeface="Helvetica"/>
              </a:defRPr>
            </a:lvl1pPr>
          </a:lstStyle>
          <a:p>
            <a:endParaRPr dirty="0"/>
          </a:p>
        </p:txBody>
      </p:sp>
      <p:pic>
        <p:nvPicPr>
          <p:cNvPr id="121" name="Image" descr="Image"/>
          <p:cNvPicPr>
            <a:picLocks noChangeAspect="1"/>
          </p:cNvPicPr>
          <p:nvPr/>
        </p:nvPicPr>
        <p:blipFill>
          <a:blip r:embed="rId3"/>
          <a:stretch>
            <a:fillRect/>
          </a:stretch>
        </p:blipFill>
        <p:spPr>
          <a:xfrm>
            <a:off x="891721" y="5828059"/>
            <a:ext cx="1523164" cy="385262"/>
          </a:xfrm>
          <a:prstGeom prst="rect">
            <a:avLst/>
          </a:prstGeom>
          <a:ln w="12700">
            <a:miter lim="400000"/>
          </a:ln>
        </p:spPr>
      </p:pic>
      <p:sp>
        <p:nvSpPr>
          <p:cNvPr id="7" name="Rectangle 3">
            <a:extLst>
              <a:ext uri="{FF2B5EF4-FFF2-40B4-BE49-F238E27FC236}">
                <a16:creationId xmlns:a16="http://schemas.microsoft.com/office/drawing/2014/main" id="{3A4965B5-26AE-960B-9C3E-37BB8D411AD3}"/>
              </a:ext>
            </a:extLst>
          </p:cNvPr>
          <p:cNvSpPr>
            <a:spLocks noChangeArrowheads="1"/>
          </p:cNvSpPr>
          <p:nvPr/>
        </p:nvSpPr>
        <p:spPr bwMode="auto">
          <a:xfrm>
            <a:off x="684069" y="1092624"/>
            <a:ext cx="8267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ZA" sz="2400" dirty="0"/>
              <a:t>The total number of </a:t>
            </a:r>
            <a:r>
              <a:rPr lang="en-ZA" sz="2400" b="1" dirty="0"/>
              <a:t>active cadets </a:t>
            </a:r>
            <a:r>
              <a:rPr lang="en-ZA" sz="2400" dirty="0"/>
              <a:t>as of 30 June 2023, as follows:</a:t>
            </a:r>
          </a:p>
        </p:txBody>
      </p:sp>
      <p:sp>
        <p:nvSpPr>
          <p:cNvPr id="9" name="Rectangle 4">
            <a:extLst>
              <a:ext uri="{FF2B5EF4-FFF2-40B4-BE49-F238E27FC236}">
                <a16:creationId xmlns:a16="http://schemas.microsoft.com/office/drawing/2014/main" id="{B7261EFE-6EE6-DCA5-D56C-36AA38974D08}"/>
              </a:ext>
            </a:extLst>
          </p:cNvPr>
          <p:cNvSpPr>
            <a:spLocks noChangeArrowheads="1"/>
          </p:cNvSpPr>
          <p:nvPr/>
        </p:nvSpPr>
        <p:spPr bwMode="auto">
          <a:xfrm>
            <a:off x="2052454" y="1760411"/>
            <a:ext cx="7672994" cy="287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ZA"/>
          </a:p>
        </p:txBody>
      </p:sp>
      <p:graphicFrame>
        <p:nvGraphicFramePr>
          <p:cNvPr id="11" name="Table 11">
            <a:extLst>
              <a:ext uri="{FF2B5EF4-FFF2-40B4-BE49-F238E27FC236}">
                <a16:creationId xmlns:a16="http://schemas.microsoft.com/office/drawing/2014/main" id="{063231AE-1B7A-9B99-8DB6-C6DE5D510FDE}"/>
              </a:ext>
            </a:extLst>
          </p:cNvPr>
          <p:cNvGraphicFramePr>
            <a:graphicFrameLocks noGrp="1"/>
          </p:cNvGraphicFramePr>
          <p:nvPr/>
        </p:nvGraphicFramePr>
        <p:xfrm>
          <a:off x="739208" y="1760411"/>
          <a:ext cx="9817956" cy="3601402"/>
        </p:xfrm>
        <a:graphic>
          <a:graphicData uri="http://schemas.openxmlformats.org/drawingml/2006/table">
            <a:tbl>
              <a:tblPr firstRow="1" bandRow="1">
                <a:tableStyleId>{5940675A-B579-460E-94D1-54222C63F5DA}</a:tableStyleId>
              </a:tblPr>
              <a:tblGrid>
                <a:gridCol w="4816661">
                  <a:extLst>
                    <a:ext uri="{9D8B030D-6E8A-4147-A177-3AD203B41FA5}">
                      <a16:colId xmlns:a16="http://schemas.microsoft.com/office/drawing/2014/main" val="3895322424"/>
                    </a:ext>
                  </a:extLst>
                </a:gridCol>
                <a:gridCol w="5001295">
                  <a:extLst>
                    <a:ext uri="{9D8B030D-6E8A-4147-A177-3AD203B41FA5}">
                      <a16:colId xmlns:a16="http://schemas.microsoft.com/office/drawing/2014/main" val="4132644279"/>
                    </a:ext>
                  </a:extLst>
                </a:gridCol>
              </a:tblGrid>
              <a:tr h="564430">
                <a:tc>
                  <a:txBody>
                    <a:bodyPr/>
                    <a:lstStyle/>
                    <a:p>
                      <a:pPr algn="l"/>
                      <a:r>
                        <a:rPr lang="en-ZA" sz="2000" b="1" dirty="0"/>
                        <a:t>Category </a:t>
                      </a:r>
                    </a:p>
                  </a:txBody>
                  <a:tcPr/>
                </a:tc>
                <a:tc>
                  <a:txBody>
                    <a:bodyPr/>
                    <a:lstStyle/>
                    <a:p>
                      <a:pPr algn="l"/>
                      <a:r>
                        <a:rPr lang="en-ZA" sz="2000" b="1" dirty="0"/>
                        <a:t>No. of Cadets</a:t>
                      </a:r>
                    </a:p>
                  </a:txBody>
                  <a:tcPr/>
                </a:tc>
                <a:extLst>
                  <a:ext uri="{0D108BD9-81ED-4DB2-BD59-A6C34878D82A}">
                    <a16:rowId xmlns:a16="http://schemas.microsoft.com/office/drawing/2014/main" val="2069075693"/>
                  </a:ext>
                </a:extLst>
              </a:tr>
              <a:tr h="506162">
                <a:tc>
                  <a:txBody>
                    <a:bodyPr/>
                    <a:lstStyle/>
                    <a:p>
                      <a:pPr algn="l"/>
                      <a:r>
                        <a:rPr lang="en-ZA" sz="2000" dirty="0"/>
                        <a:t>Deck</a:t>
                      </a:r>
                    </a:p>
                  </a:txBody>
                  <a:tcPr/>
                </a:tc>
                <a:tc>
                  <a:txBody>
                    <a:bodyPr/>
                    <a:lstStyle/>
                    <a:p>
                      <a:pPr algn="l"/>
                      <a:r>
                        <a:rPr lang="en-ZA" sz="2000" dirty="0"/>
                        <a:t>109</a:t>
                      </a:r>
                    </a:p>
                  </a:txBody>
                  <a:tcPr/>
                </a:tc>
                <a:extLst>
                  <a:ext uri="{0D108BD9-81ED-4DB2-BD59-A6C34878D82A}">
                    <a16:rowId xmlns:a16="http://schemas.microsoft.com/office/drawing/2014/main" val="2626029305"/>
                  </a:ext>
                </a:extLst>
              </a:tr>
              <a:tr h="506162">
                <a:tc>
                  <a:txBody>
                    <a:bodyPr/>
                    <a:lstStyle/>
                    <a:p>
                      <a:pPr algn="l"/>
                      <a:r>
                        <a:rPr lang="en-ZA" sz="2000" dirty="0"/>
                        <a:t>Engine</a:t>
                      </a:r>
                    </a:p>
                  </a:txBody>
                  <a:tcPr/>
                </a:tc>
                <a:tc>
                  <a:txBody>
                    <a:bodyPr/>
                    <a:lstStyle/>
                    <a:p>
                      <a:pPr algn="l"/>
                      <a:r>
                        <a:rPr lang="en-ZA" sz="2000" dirty="0"/>
                        <a:t>54</a:t>
                      </a:r>
                    </a:p>
                  </a:txBody>
                  <a:tcPr/>
                </a:tc>
                <a:extLst>
                  <a:ext uri="{0D108BD9-81ED-4DB2-BD59-A6C34878D82A}">
                    <a16:rowId xmlns:a16="http://schemas.microsoft.com/office/drawing/2014/main" val="162167506"/>
                  </a:ext>
                </a:extLst>
              </a:tr>
              <a:tr h="506162">
                <a:tc>
                  <a:txBody>
                    <a:bodyPr/>
                    <a:lstStyle/>
                    <a:p>
                      <a:pPr algn="l"/>
                      <a:r>
                        <a:rPr lang="en-ZA" sz="2000" dirty="0"/>
                        <a:t>MEK</a:t>
                      </a:r>
                    </a:p>
                  </a:txBody>
                  <a:tcPr/>
                </a:tc>
                <a:tc>
                  <a:txBody>
                    <a:bodyPr/>
                    <a:lstStyle/>
                    <a:p>
                      <a:pPr algn="l"/>
                      <a:r>
                        <a:rPr lang="en-ZA" sz="2000" dirty="0"/>
                        <a:t>0</a:t>
                      </a:r>
                    </a:p>
                  </a:txBody>
                  <a:tcPr/>
                </a:tc>
                <a:extLst>
                  <a:ext uri="{0D108BD9-81ED-4DB2-BD59-A6C34878D82A}">
                    <a16:rowId xmlns:a16="http://schemas.microsoft.com/office/drawing/2014/main" val="2199089117"/>
                  </a:ext>
                </a:extLst>
              </a:tr>
              <a:tr h="506162">
                <a:tc>
                  <a:txBody>
                    <a:bodyPr/>
                    <a:lstStyle/>
                    <a:p>
                      <a:pPr algn="l"/>
                      <a:r>
                        <a:rPr lang="en-ZA" sz="2000" dirty="0"/>
                        <a:t>Electro-Technical</a:t>
                      </a:r>
                    </a:p>
                  </a:txBody>
                  <a:tcPr/>
                </a:tc>
                <a:tc>
                  <a:txBody>
                    <a:bodyPr/>
                    <a:lstStyle/>
                    <a:p>
                      <a:pPr algn="l"/>
                      <a:r>
                        <a:rPr lang="en-ZA" sz="2000" dirty="0"/>
                        <a:t>09</a:t>
                      </a:r>
                    </a:p>
                  </a:txBody>
                  <a:tcPr/>
                </a:tc>
                <a:extLst>
                  <a:ext uri="{0D108BD9-81ED-4DB2-BD59-A6C34878D82A}">
                    <a16:rowId xmlns:a16="http://schemas.microsoft.com/office/drawing/2014/main" val="2862070945"/>
                  </a:ext>
                </a:extLst>
              </a:tr>
              <a:tr h="506162">
                <a:tc>
                  <a:txBody>
                    <a:bodyPr/>
                    <a:lstStyle/>
                    <a:p>
                      <a:pPr algn="l"/>
                      <a:r>
                        <a:rPr lang="en-ZA" sz="2000" dirty="0"/>
                        <a:t>Tanker Conversion</a:t>
                      </a:r>
                    </a:p>
                  </a:txBody>
                  <a:tcPr/>
                </a:tc>
                <a:tc>
                  <a:txBody>
                    <a:bodyPr/>
                    <a:lstStyle/>
                    <a:p>
                      <a:pPr algn="l"/>
                      <a:r>
                        <a:rPr lang="en-ZA" sz="2000" dirty="0"/>
                        <a:t>11</a:t>
                      </a:r>
                    </a:p>
                  </a:txBody>
                  <a:tcPr/>
                </a:tc>
                <a:extLst>
                  <a:ext uri="{0D108BD9-81ED-4DB2-BD59-A6C34878D82A}">
                    <a16:rowId xmlns:a16="http://schemas.microsoft.com/office/drawing/2014/main" val="3280824599"/>
                  </a:ext>
                </a:extLst>
              </a:tr>
              <a:tr h="506162">
                <a:tc>
                  <a:txBody>
                    <a:bodyPr/>
                    <a:lstStyle/>
                    <a:p>
                      <a:pPr algn="l"/>
                      <a:r>
                        <a:rPr lang="en-ZA" sz="2000" b="1" dirty="0"/>
                        <a:t>Total</a:t>
                      </a:r>
                    </a:p>
                  </a:txBody>
                  <a:tcPr/>
                </a:tc>
                <a:tc>
                  <a:txBody>
                    <a:bodyPr/>
                    <a:lstStyle/>
                    <a:p>
                      <a:pPr algn="l"/>
                      <a:r>
                        <a:rPr lang="en-ZA" sz="2000" b="1" dirty="0"/>
                        <a:t>183</a:t>
                      </a:r>
                    </a:p>
                  </a:txBody>
                  <a:tcPr/>
                </a:tc>
                <a:extLst>
                  <a:ext uri="{0D108BD9-81ED-4DB2-BD59-A6C34878D82A}">
                    <a16:rowId xmlns:a16="http://schemas.microsoft.com/office/drawing/2014/main" val="1772111072"/>
                  </a:ext>
                </a:extLst>
              </a:tr>
            </a:tbl>
          </a:graphicData>
        </a:graphic>
      </p:graphicFrame>
    </p:spTree>
    <p:extLst>
      <p:ext uri="{BB962C8B-B14F-4D97-AF65-F5344CB8AC3E}">
        <p14:creationId xmlns:p14="http://schemas.microsoft.com/office/powerpoint/2010/main" val="359743295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17973908.jpg" descr="17973908.jpg"/>
          <p:cNvPicPr>
            <a:picLocks noChangeAspect="1"/>
          </p:cNvPicPr>
          <p:nvPr/>
        </p:nvPicPr>
        <p:blipFill>
          <a:blip r:embed="rId3"/>
          <a:srcRect l="7700" r="9607"/>
          <a:stretch>
            <a:fillRect/>
          </a:stretch>
        </p:blipFill>
        <p:spPr>
          <a:xfrm rot="10800000" flipH="1">
            <a:off x="5717" y="0"/>
            <a:ext cx="9923241" cy="6858001"/>
          </a:xfrm>
          <a:prstGeom prst="rect">
            <a:avLst/>
          </a:prstGeom>
          <a:ln w="12700">
            <a:miter lim="400000"/>
          </a:ln>
        </p:spPr>
      </p:pic>
      <p:sp>
        <p:nvSpPr>
          <p:cNvPr id="141" name="Circle"/>
          <p:cNvSpPr/>
          <p:nvPr/>
        </p:nvSpPr>
        <p:spPr>
          <a:xfrm>
            <a:off x="1275178" y="1868906"/>
            <a:ext cx="3120187" cy="3120188"/>
          </a:xfrm>
          <a:prstGeom prst="ellipse">
            <a:avLst/>
          </a:prstGeom>
          <a:solidFill>
            <a:srgbClr val="3294A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42" name="Image" descr="Image"/>
          <p:cNvPicPr>
            <a:picLocks noChangeAspect="1"/>
          </p:cNvPicPr>
          <p:nvPr/>
        </p:nvPicPr>
        <p:blipFill>
          <a:blip r:embed="rId4"/>
          <a:stretch>
            <a:fillRect/>
          </a:stretch>
        </p:blipFill>
        <p:spPr>
          <a:xfrm>
            <a:off x="10196954" y="132131"/>
            <a:ext cx="1976587" cy="1976587"/>
          </a:xfrm>
          <a:prstGeom prst="rect">
            <a:avLst/>
          </a:prstGeom>
          <a:ln w="12700">
            <a:miter lim="400000"/>
          </a:ln>
        </p:spPr>
      </p:pic>
      <p:sp>
        <p:nvSpPr>
          <p:cNvPr id="143" name="Rectangle 169"/>
          <p:cNvSpPr txBox="1"/>
          <p:nvPr/>
        </p:nvSpPr>
        <p:spPr>
          <a:xfrm>
            <a:off x="1702624" y="2456180"/>
            <a:ext cx="2216310"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Dive In </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Website &amp; </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APP</a:t>
            </a:r>
          </a:p>
        </p:txBody>
      </p:sp>
      <p:sp>
        <p:nvSpPr>
          <p:cNvPr id="144" name="The SMME Development Programme will be aimed at enabling SMMEs to gain access to the maritime sector through the enhancement of local procurement to enable SMMEs to supply goods and services for various segments of the oceans economy, in order to stimula"/>
          <p:cNvSpPr txBox="1"/>
          <p:nvPr/>
        </p:nvSpPr>
        <p:spPr>
          <a:xfrm>
            <a:off x="4700746" y="177963"/>
            <a:ext cx="6429071" cy="1682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457200">
              <a:spcBef>
                <a:spcPts val="800"/>
              </a:spcBef>
              <a:defRPr sz="1200">
                <a:solidFill>
                  <a:srgbClr val="666666"/>
                </a:solidFill>
                <a:uFill>
                  <a:solidFill>
                    <a:srgbClr val="000000"/>
                  </a:solidFill>
                </a:uFill>
                <a:latin typeface="+mj-lt"/>
                <a:ea typeface="+mj-ea"/>
                <a:cs typeface="+mj-cs"/>
                <a:sym typeface="Helvetica"/>
              </a:defRPr>
            </a:lvl1pPr>
          </a:lstStyle>
          <a:p>
            <a:pPr marL="285750" marR="0" lvl="0" indent="-285750" algn="l" defTabSz="457200" rtl="0" eaLnBrk="1" fontAlgn="auto" latinLnBrk="0" hangingPunct="0">
              <a:lnSpc>
                <a:spcPct val="100000"/>
              </a:lnSpc>
              <a:spcBef>
                <a:spcPts val="80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
                  <a:solidFill>
                    <a:srgbClr val="000000"/>
                  </a:solidFill>
                </a:uFill>
                <a:latin typeface="Helvetica"/>
                <a:cs typeface="Helvetica"/>
                <a:sym typeface="Helvetica"/>
              </a:rPr>
              <a:t>Dive In Website &amp; APP is zero rated and available to download on iOS and Play store. </a:t>
            </a:r>
          </a:p>
          <a:p>
            <a:pPr marL="285750" marR="0" lvl="0" indent="-285750" algn="l" defTabSz="457200" rtl="0" eaLnBrk="1" fontAlgn="auto" latinLnBrk="0" hangingPunct="0">
              <a:lnSpc>
                <a:spcPct val="100000"/>
              </a:lnSpc>
              <a:spcBef>
                <a:spcPts val="80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
                  <a:solidFill>
                    <a:srgbClr val="000000"/>
                  </a:solidFill>
                </a:uFill>
                <a:latin typeface="Helvetica"/>
                <a:cs typeface="Helvetica"/>
                <a:sym typeface="Helvetica"/>
              </a:rPr>
              <a:t>The website and APP is for all learners and students with an interest in the Maritime Sector. </a:t>
            </a:r>
          </a:p>
          <a:p>
            <a:pPr marL="0" marR="0" lvl="0" indent="0" algn="l" defTabSz="457200" rtl="0" eaLnBrk="1" fontAlgn="auto" latinLnBrk="0" hangingPunct="0">
              <a:lnSpc>
                <a:spcPct val="100000"/>
              </a:lnSpc>
              <a:spcBef>
                <a:spcPts val="800"/>
              </a:spcBef>
              <a:spcAft>
                <a:spcPts val="0"/>
              </a:spcAft>
              <a:buClrTx/>
              <a:buSzTx/>
              <a:buFontTx/>
              <a:buNone/>
              <a:tabLst/>
              <a:defRPr/>
            </a:pPr>
            <a:endParaRPr kumimoji="0" lang="en-ZA" sz="1800" b="1" i="1" u="none" strike="noStrike" kern="0" cap="none" spc="0" normalizeH="0" baseline="0" noProof="0" dirty="0">
              <a:ln>
                <a:noFill/>
              </a:ln>
              <a:solidFill>
                <a:srgbClr val="000000"/>
              </a:solidFill>
              <a:effectLst/>
              <a:uLnTx/>
              <a:uFill>
                <a:solidFill>
                  <a:srgbClr val="000000"/>
                </a:solidFill>
              </a:uFill>
              <a:latin typeface="Helvetica"/>
              <a:cs typeface="Helvetica"/>
              <a:sym typeface="Helvetica"/>
            </a:endParaRPr>
          </a:p>
        </p:txBody>
      </p:sp>
      <p:sp>
        <p:nvSpPr>
          <p:cNvPr id="146" name="Circle"/>
          <p:cNvSpPr/>
          <p:nvPr/>
        </p:nvSpPr>
        <p:spPr>
          <a:xfrm>
            <a:off x="9295007" y="-562125"/>
            <a:ext cx="1076882"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 name="Rectangle 171"/>
          <p:cNvSpPr/>
          <p:nvPr/>
        </p:nvSpPr>
        <p:spPr>
          <a:xfrm>
            <a:off x="2110937" y="4158922"/>
            <a:ext cx="635001" cy="460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9" name="Picture 2" descr="South African International Maritime Institute - SAIMI को फो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026" y="1599840"/>
            <a:ext cx="7542308" cy="4939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km_hero copy.jpg" descr="km_hero copy.jpg"/>
          <p:cNvPicPr>
            <a:picLocks noChangeAspect="1"/>
          </p:cNvPicPr>
          <p:nvPr/>
        </p:nvPicPr>
        <p:blipFill>
          <a:blip r:embed="rId3">
            <a:alphaModFix amt="35000"/>
          </a:blip>
          <a:srcRect t="37776" b="3953"/>
          <a:stretch>
            <a:fillRect/>
          </a:stretch>
        </p:blipFill>
        <p:spPr>
          <a:xfrm>
            <a:off x="-25633" y="-27502"/>
            <a:ext cx="12243266" cy="6913004"/>
          </a:xfrm>
          <a:prstGeom prst="rect">
            <a:avLst/>
          </a:prstGeom>
          <a:ln w="12700">
            <a:miter lim="400000"/>
          </a:ln>
        </p:spPr>
      </p:pic>
      <p:pic>
        <p:nvPicPr>
          <p:cNvPr id="150" name="Image" descr="Image"/>
          <p:cNvPicPr>
            <a:picLocks noChangeAspect="1"/>
          </p:cNvPicPr>
          <p:nvPr/>
        </p:nvPicPr>
        <p:blipFill>
          <a:blip r:embed="rId4"/>
          <a:stretch>
            <a:fillRect/>
          </a:stretch>
        </p:blipFill>
        <p:spPr>
          <a:xfrm>
            <a:off x="7713229" y="41059"/>
            <a:ext cx="4763128" cy="4763128"/>
          </a:xfrm>
          <a:prstGeom prst="rect">
            <a:avLst/>
          </a:prstGeom>
          <a:ln w="12700">
            <a:miter lim="400000"/>
          </a:ln>
        </p:spPr>
      </p:pic>
      <p:sp>
        <p:nvSpPr>
          <p:cNvPr id="151" name="Rectangle 169"/>
          <p:cNvSpPr txBox="1"/>
          <p:nvPr/>
        </p:nvSpPr>
        <p:spPr>
          <a:xfrm>
            <a:off x="498322" y="791353"/>
            <a:ext cx="8947199"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Advocacy and Awareness </a:t>
            </a:r>
          </a:p>
        </p:txBody>
      </p:sp>
      <p:sp>
        <p:nvSpPr>
          <p:cNvPr id="152" name="Rectangle 171"/>
          <p:cNvSpPr/>
          <p:nvPr/>
        </p:nvSpPr>
        <p:spPr>
          <a:xfrm>
            <a:off x="498322" y="1516198"/>
            <a:ext cx="7581839" cy="4603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53" name="Circle"/>
          <p:cNvSpPr/>
          <p:nvPr/>
        </p:nvSpPr>
        <p:spPr>
          <a:xfrm>
            <a:off x="974593" y="-422059"/>
            <a:ext cx="1076882" cy="1076882"/>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 name="Rectangle 173"/>
          <p:cNvSpPr txBox="1"/>
          <p:nvPr/>
        </p:nvSpPr>
        <p:spPr>
          <a:xfrm>
            <a:off x="214719" y="1669073"/>
            <a:ext cx="743164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a:solidFill>
                  <a:srgbClr val="FFFFFF"/>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156" name="Image" descr="Image"/>
          <p:cNvPicPr>
            <a:picLocks noChangeAspect="1"/>
          </p:cNvPicPr>
          <p:nvPr/>
        </p:nvPicPr>
        <p:blipFill>
          <a:blip r:embed="rId5"/>
          <a:stretch>
            <a:fillRect/>
          </a:stretch>
        </p:blipFill>
        <p:spPr>
          <a:xfrm>
            <a:off x="6887903" y="2383413"/>
            <a:ext cx="4031186" cy="4031186"/>
          </a:xfrm>
          <a:prstGeom prst="rect">
            <a:avLst/>
          </a:prstGeom>
          <a:ln w="12700">
            <a:miter lim="400000"/>
          </a:ln>
        </p:spPr>
      </p:pic>
      <p:pic>
        <p:nvPicPr>
          <p:cNvPr id="157" name="Image" descr="Image"/>
          <p:cNvPicPr>
            <a:picLocks noChangeAspect="1"/>
          </p:cNvPicPr>
          <p:nvPr/>
        </p:nvPicPr>
        <p:blipFill>
          <a:blip r:embed="rId6">
            <a:alphaModFix amt="50000"/>
          </a:blip>
          <a:srcRect l="29482" t="17160" r="33565" b="17158"/>
          <a:stretch>
            <a:fillRect/>
          </a:stretch>
        </p:blipFill>
        <p:spPr>
          <a:xfrm>
            <a:off x="6966287" y="2461728"/>
            <a:ext cx="3874418" cy="3874555"/>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7"/>
                </a:cubicBezTo>
                <a:cubicBezTo>
                  <a:pt x="-961" y="7038"/>
                  <a:pt x="-961" y="13558"/>
                  <a:pt x="2882" y="17579"/>
                </a:cubicBezTo>
                <a:cubicBezTo>
                  <a:pt x="6724" y="21600"/>
                  <a:pt x="12954" y="21600"/>
                  <a:pt x="16796" y="17579"/>
                </a:cubicBezTo>
                <a:cubicBezTo>
                  <a:pt x="20639" y="13558"/>
                  <a:pt x="20639" y="7038"/>
                  <a:pt x="16796" y="3017"/>
                </a:cubicBezTo>
                <a:cubicBezTo>
                  <a:pt x="14875" y="1006"/>
                  <a:pt x="12356" y="0"/>
                  <a:pt x="9838" y="0"/>
                </a:cubicBezTo>
                <a:close/>
              </a:path>
            </a:pathLst>
          </a:custGeom>
          <a:ln w="12700">
            <a:miter lim="400000"/>
          </a:ln>
        </p:spPr>
      </p:pic>
      <p:sp>
        <p:nvSpPr>
          <p:cNvPr id="3" name="Rectangle 2"/>
          <p:cNvSpPr/>
          <p:nvPr/>
        </p:nvSpPr>
        <p:spPr>
          <a:xfrm>
            <a:off x="429945" y="1587461"/>
            <a:ext cx="5564344" cy="369332"/>
          </a:xfrm>
          <a:prstGeom prst="rect">
            <a:avLst/>
          </a:prstGeom>
        </p:spPr>
        <p:txBody>
          <a:bodyPr wrap="none">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SAIMI/Lawhill Nautical Science Online </a:t>
            </a:r>
            <a:r>
              <a:rPr lang="en-US" altLang="en-US" b="1" dirty="0">
                <a:solidFill>
                  <a:srgbClr val="404040"/>
                </a:solidFill>
                <a:latin typeface="Calibri"/>
                <a:cs typeface="Helvetica" panose="020B0604020202020204" pitchFamily="34" charset="0"/>
                <a:sym typeface="Helvetica" panose="020B0604020202020204" pitchFamily="34" charset="0"/>
              </a:rPr>
              <a:t>T</a:t>
            </a:r>
            <a:r>
              <a:rPr kumimoji="0" lang="en-US" altLang="en-US" sz="1800" b="1" i="0" u="none" strike="noStrike" kern="0" cap="none" spc="0" normalizeH="0" baseline="0" noProof="0" dirty="0" err="1">
                <a:ln>
                  <a:noFill/>
                </a:ln>
                <a:solidFill>
                  <a:srgbClr val="404040"/>
                </a:solidFill>
                <a:effectLst/>
                <a:uLnTx/>
                <a:uFillTx/>
                <a:latin typeface="Calibri"/>
                <a:cs typeface="Helvetica" panose="020B0604020202020204" pitchFamily="34" charset="0"/>
                <a:sym typeface="Helvetica" panose="020B0604020202020204" pitchFamily="34" charset="0"/>
              </a:rPr>
              <a:t>ext</a:t>
            </a:r>
            <a:r>
              <a:rPr kumimoji="0" lang="en-US" altLang="en-US" sz="18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 Book </a:t>
            </a:r>
            <a:r>
              <a:rPr lang="en-US" altLang="en-US" b="1" dirty="0">
                <a:solidFill>
                  <a:srgbClr val="404040"/>
                </a:solidFill>
                <a:latin typeface="Calibri"/>
                <a:cs typeface="Helvetica" panose="020B0604020202020204" pitchFamily="34" charset="0"/>
                <a:sym typeface="Helvetica" panose="020B0604020202020204" pitchFamily="34" charset="0"/>
              </a:rPr>
              <a:t>P</a:t>
            </a:r>
            <a:r>
              <a:rPr kumimoji="0" lang="en-US" altLang="en-US" sz="1800" b="1" i="0" u="none" strike="noStrike" kern="0" cap="none" spc="0" normalizeH="0" baseline="0" noProof="0" dirty="0" err="1">
                <a:ln>
                  <a:noFill/>
                </a:ln>
                <a:solidFill>
                  <a:srgbClr val="404040"/>
                </a:solidFill>
                <a:effectLst/>
                <a:uLnTx/>
                <a:uFillTx/>
                <a:latin typeface="Calibri"/>
                <a:cs typeface="Helvetica" panose="020B0604020202020204" pitchFamily="34" charset="0"/>
                <a:sym typeface="Helvetica" panose="020B0604020202020204" pitchFamily="34" charset="0"/>
              </a:rPr>
              <a:t>roject</a:t>
            </a:r>
            <a:endParaRPr kumimoji="0" lang="en-US" altLang="en-US" sz="1800" b="1" i="0" u="none" strike="noStrike" kern="120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endParaRPr>
          </a:p>
        </p:txBody>
      </p:sp>
      <p:pic>
        <p:nvPicPr>
          <p:cNvPr id="11" name="Picture 10"/>
          <p:cNvPicPr>
            <a:picLocks noChangeAspect="1"/>
          </p:cNvPicPr>
          <p:nvPr/>
        </p:nvPicPr>
        <p:blipFill rotWithShape="1">
          <a:blip r:embed="rId7"/>
          <a:srcRect t="7485" r="1378" b="5383"/>
          <a:stretch/>
        </p:blipFill>
        <p:spPr>
          <a:xfrm>
            <a:off x="429945" y="1956793"/>
            <a:ext cx="9537036" cy="4739571"/>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14" descr="Picture 14"/>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64" name="Rectangle 2"/>
          <p:cNvSpPr txBox="1"/>
          <p:nvPr/>
        </p:nvSpPr>
        <p:spPr>
          <a:xfrm>
            <a:off x="2527025" y="2420938"/>
            <a:ext cx="3119994"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800">
                <a:solidFill>
                  <a:srgbClr val="FFFFFF"/>
                </a:solidFill>
                <a:latin typeface="+mj-lt"/>
                <a:ea typeface="+mj-ea"/>
                <a:cs typeface="+mj-cs"/>
                <a:sym typeface="Helvetica"/>
              </a:defRPr>
            </a:lvl1pPr>
          </a:lstStyle>
          <a:p>
            <a:r>
              <a:t>Thank you.</a:t>
            </a:r>
          </a:p>
        </p:txBody>
      </p:sp>
      <p:sp>
        <p:nvSpPr>
          <p:cNvPr id="165" name="Rectangle 3"/>
          <p:cNvSpPr/>
          <p:nvPr/>
        </p:nvSpPr>
        <p:spPr>
          <a:xfrm>
            <a:off x="3768726" y="2195513"/>
            <a:ext cx="636588" cy="46038"/>
          </a:xfrm>
          <a:prstGeom prst="rect">
            <a:avLst/>
          </a:prstGeom>
          <a:solidFill>
            <a:srgbClr val="33CCCC"/>
          </a:solidFill>
          <a:ln w="12700">
            <a:miter lim="400000"/>
          </a:ln>
        </p:spPr>
        <p:txBody>
          <a:bodyPr lIns="45719" rIns="45719" anchor="ctr"/>
          <a:lstStyle/>
          <a:p>
            <a:pPr algn="ctr">
              <a:defRPr>
                <a:solidFill>
                  <a:srgbClr val="FFFFFF"/>
                </a:solidFill>
              </a:defRPr>
            </a:pPr>
            <a:endParaRPr/>
          </a:p>
        </p:txBody>
      </p:sp>
      <p:sp>
        <p:nvSpPr>
          <p:cNvPr id="166" name="Rectangle 4"/>
          <p:cNvSpPr txBox="1"/>
          <p:nvPr/>
        </p:nvSpPr>
        <p:spPr>
          <a:xfrm>
            <a:off x="8174038" y="4212856"/>
            <a:ext cx="281781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FFFFFF"/>
                </a:solidFill>
                <a:latin typeface="+mj-lt"/>
                <a:ea typeface="+mj-ea"/>
                <a:cs typeface="+mj-cs"/>
                <a:sym typeface="Helvetica"/>
              </a:defRPr>
            </a:pPr>
            <a:r>
              <a:rPr lang="en-ZA" dirty="0"/>
              <a:t> </a:t>
            </a:r>
          </a:p>
          <a:p>
            <a:pPr>
              <a:defRPr sz="1600" b="1">
                <a:solidFill>
                  <a:srgbClr val="FFFFFF"/>
                </a:solidFill>
                <a:latin typeface="+mj-lt"/>
                <a:ea typeface="+mj-ea"/>
                <a:cs typeface="+mj-cs"/>
                <a:sym typeface="Helvetica"/>
              </a:defRPr>
            </a:pPr>
            <a:endParaRPr dirty="0"/>
          </a:p>
        </p:txBody>
      </p:sp>
      <p:sp>
        <p:nvSpPr>
          <p:cNvPr id="167" name="Straight Connector 10"/>
          <p:cNvSpPr/>
          <p:nvPr/>
        </p:nvSpPr>
        <p:spPr>
          <a:xfrm flipV="1">
            <a:off x="8085138" y="2578893"/>
            <a:ext cx="1" cy="2328765"/>
          </a:xfrm>
          <a:prstGeom prst="line">
            <a:avLst/>
          </a:prstGeom>
          <a:ln w="6350">
            <a:solidFill>
              <a:srgbClr val="FFFFFF"/>
            </a:solidFill>
            <a:miter/>
          </a:ln>
        </p:spPr>
        <p:txBody>
          <a:bodyPr lIns="45719" rIns="45719"/>
          <a:lstStyle/>
          <a:p>
            <a:endParaRPr/>
          </a:p>
        </p:txBody>
      </p:sp>
      <p:pic>
        <p:nvPicPr>
          <p:cNvPr id="168" name="Picture 15" descr="Picture 15"/>
          <p:cNvPicPr>
            <a:picLocks noChangeAspect="1"/>
          </p:cNvPicPr>
          <p:nvPr/>
        </p:nvPicPr>
        <p:blipFill>
          <a:blip r:embed="rId4"/>
          <a:stretch>
            <a:fillRect/>
          </a:stretch>
        </p:blipFill>
        <p:spPr>
          <a:xfrm>
            <a:off x="8254311" y="2692400"/>
            <a:ext cx="2847764" cy="719673"/>
          </a:xfrm>
          <a:prstGeom prst="rect">
            <a:avLst/>
          </a:prstGeom>
          <a:ln w="12700">
            <a:miter lim="400000"/>
          </a:ln>
        </p:spPr>
      </p:pic>
      <p:sp>
        <p:nvSpPr>
          <p:cNvPr id="169" name="Circle"/>
          <p:cNvSpPr/>
          <p:nvPr/>
        </p:nvSpPr>
        <p:spPr>
          <a:xfrm>
            <a:off x="1744837" y="492775"/>
            <a:ext cx="4684365" cy="4684366"/>
          </a:xfrm>
          <a:prstGeom prst="ellipse">
            <a:avLst/>
          </a:prstGeom>
          <a:ln w="50800">
            <a:solidFill>
              <a:srgbClr val="47CCCC"/>
            </a:solidFill>
            <a:miter/>
          </a:ln>
        </p:spPr>
        <p:txBody>
          <a:bodyPr lIns="45719" rIns="45719"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35" descr="Picture 35"/>
          <p:cNvPicPr>
            <a:picLocks noChangeAspect="1"/>
          </p:cNvPicPr>
          <p:nvPr/>
        </p:nvPicPr>
        <p:blipFill>
          <a:blip r:embed="rId3">
            <a:alphaModFix amt="50000"/>
          </a:blip>
          <a:srcRect l="6519" t="2205" r="44496" b="10711"/>
          <a:stretch>
            <a:fillRect/>
          </a:stretch>
        </p:blipFill>
        <p:spPr>
          <a:xfrm>
            <a:off x="3095247" y="828275"/>
            <a:ext cx="5317433" cy="531738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p:spPr>
      </p:pic>
      <p:sp>
        <p:nvSpPr>
          <p:cNvPr id="107" name="Circle"/>
          <p:cNvSpPr/>
          <p:nvPr/>
        </p:nvSpPr>
        <p:spPr>
          <a:xfrm>
            <a:off x="5039464" y="542391"/>
            <a:ext cx="5832596" cy="5878531"/>
          </a:xfrm>
          <a:prstGeom prst="ellipse">
            <a:avLst/>
          </a:prstGeom>
          <a:solidFill>
            <a:srgbClr val="275F70">
              <a:alpha val="79187"/>
            </a:srgbClr>
          </a:solidFill>
          <a:ln w="12700">
            <a:solidFill>
              <a:schemeClr val="accent1"/>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08" name="Rectangle 8"/>
          <p:cNvSpPr txBox="1"/>
          <p:nvPr/>
        </p:nvSpPr>
        <p:spPr>
          <a:xfrm>
            <a:off x="6307342" y="1615185"/>
            <a:ext cx="4910041" cy="4062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700">
                <a:solidFill>
                  <a:srgbClr val="FFFFFF"/>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200" b="1"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SAIMI Background</a:t>
            </a:r>
          </a:p>
          <a:p>
            <a:pPr marL="342900" marR="0" lvl="0" indent="-34290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Role of SAIMI</a:t>
            </a:r>
          </a:p>
          <a:p>
            <a:pPr marL="342900" marR="0" lvl="0" indent="-34290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Operation Phakisa (Oceans Economy)</a:t>
            </a:r>
          </a:p>
          <a:p>
            <a:pPr marL="171450" marR="0" lvl="0" indent="-1714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Oceans Economy  and skills Initiatives</a:t>
            </a:r>
          </a:p>
          <a:p>
            <a:pPr marL="171450" marR="0" lvl="0" indent="-1714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Research, Development &amp; Innovation</a:t>
            </a:r>
          </a:p>
          <a:p>
            <a:pPr marR="0" lvl="0" algn="just" defTabSz="914400" rtl="0" eaLnBrk="1" fontAlgn="auto" latinLnBrk="0" hangingPunct="0">
              <a:lnSpc>
                <a:spcPct val="100000"/>
              </a:lnSpc>
              <a:spcBef>
                <a:spcPts val="0"/>
              </a:spcBef>
              <a:spcAft>
                <a:spcPts val="0"/>
              </a:spcAft>
              <a:buClrTx/>
              <a:buSzTx/>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ZA" sz="1200" dirty="0">
                <a:latin typeface="Helvetica"/>
                <a:cs typeface="Arial" panose="020B0604020202020204" pitchFamily="34" charset="0"/>
              </a:rPr>
              <a:t>Enterprise and Supply Development in Oceans Economy</a:t>
            </a: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R="0" lvl="0" algn="just" defTabSz="914400" rtl="0" eaLnBrk="1" fontAlgn="auto" latinLnBrk="0" hangingPunct="0">
              <a:lnSpc>
                <a:spcPct val="100000"/>
              </a:lnSpc>
              <a:spcBef>
                <a:spcPts val="0"/>
              </a:spcBef>
              <a:spcAft>
                <a:spcPts val="0"/>
              </a:spcAft>
              <a:buClrTx/>
              <a:buSzTx/>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Partnership Agreements</a:t>
            </a: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endParaRPr lang="en-ZA" sz="1200" dirty="0">
              <a:latin typeface="Helvetica"/>
              <a:cs typeface="Arial" panose="020B0604020202020204" pitchFamily="34" charset="0"/>
            </a:endParaRPr>
          </a:p>
          <a:p>
            <a:pPr marL="285750" marR="0" lvl="0" indent="-285750" algn="just"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rPr>
              <a:t>Advocacy and Maritime Awareness</a:t>
            </a:r>
          </a:p>
          <a:p>
            <a:pPr marR="0" lvl="0" algn="just" defTabSz="914400" rtl="0" eaLnBrk="1" fontAlgn="auto" latinLnBrk="0" hangingPunct="0">
              <a:lnSpc>
                <a:spcPct val="100000"/>
              </a:lnSpc>
              <a:spcBef>
                <a:spcPts val="0"/>
              </a:spcBef>
              <a:spcAft>
                <a:spcPts val="0"/>
              </a:spcAft>
              <a:buClrTx/>
              <a:buSzTx/>
              <a:tabLst/>
              <a:defRPr/>
            </a:pPr>
            <a:endParaRPr kumimoji="0" lang="en-ZA" sz="1200" b="0"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srgbClr val="000000"/>
              </a:solidFill>
              <a:effectLst/>
              <a:uLnTx/>
              <a:uFillTx/>
              <a:latin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ZA" sz="1800" b="1"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ZA" sz="1800" b="1" i="0" u="none" strike="noStrike" kern="0" cap="none" spc="0" normalizeH="0" baseline="0" noProof="0" dirty="0">
              <a:ln>
                <a:noFill/>
              </a:ln>
              <a:solidFill>
                <a:srgbClr val="FFFFFF"/>
              </a:solidFill>
              <a:effectLst/>
              <a:uLnTx/>
              <a:uFillTx/>
              <a:latin typeface="Helvetica"/>
              <a:cs typeface="Arial" panose="020B0604020202020204" pitchFamily="34" charset="0"/>
              <a:sym typeface="Helvetica"/>
            </a:endParaRPr>
          </a:p>
        </p:txBody>
      </p:sp>
      <p:sp>
        <p:nvSpPr>
          <p:cNvPr id="109" name="Rectangle 2"/>
          <p:cNvSpPr txBox="1"/>
          <p:nvPr/>
        </p:nvSpPr>
        <p:spPr>
          <a:xfrm>
            <a:off x="739208" y="2379825"/>
            <a:ext cx="188929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a:solidFill>
                  <a:srgbClr val="595959"/>
                </a:solidFill>
                <a:latin typeface="+mj-lt"/>
                <a:ea typeface="+mj-ea"/>
                <a:cs typeface="+mj-cs"/>
                <a:sym typeface="Helvetica"/>
              </a:defRPr>
            </a:pPr>
            <a:r>
              <a:rPr kumimoji="0" lang="en-US" sz="4000" b="0" i="0" u="none" strike="noStrike" kern="0" cap="none" spc="0" normalizeH="0" baseline="0" noProof="0" dirty="0">
                <a:ln>
                  <a:noFill/>
                </a:ln>
                <a:solidFill>
                  <a:srgbClr val="595959"/>
                </a:solidFill>
                <a:effectLst/>
                <a:uLnTx/>
                <a:uFillTx/>
                <a:latin typeface="Helvetica"/>
                <a:cs typeface="Helvetica"/>
                <a:sym typeface="Helvetica"/>
              </a:rPr>
              <a:t>Content</a:t>
            </a:r>
            <a:endParaRPr kumimoji="0" sz="4000" b="0" i="0" u="none" strike="noStrike" kern="0" cap="none" spc="0" normalizeH="0" baseline="0" noProof="0" dirty="0">
              <a:ln>
                <a:noFill/>
              </a:ln>
              <a:solidFill>
                <a:srgbClr val="595959"/>
              </a:solidFill>
              <a:effectLst/>
              <a:uLnTx/>
              <a:uFillTx/>
              <a:latin typeface="Helvetica"/>
              <a:cs typeface="Helvetica"/>
              <a:sym typeface="Helvetica"/>
            </a:endParaRPr>
          </a:p>
        </p:txBody>
      </p:sp>
      <p:sp>
        <p:nvSpPr>
          <p:cNvPr id="110" name="Rectangle 3"/>
          <p:cNvSpPr/>
          <p:nvPr/>
        </p:nvSpPr>
        <p:spPr>
          <a:xfrm>
            <a:off x="832871" y="3779731"/>
            <a:ext cx="854929" cy="69160"/>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111" name="Image" descr="Image"/>
          <p:cNvPicPr>
            <a:picLocks noChangeAspect="1"/>
          </p:cNvPicPr>
          <p:nvPr/>
        </p:nvPicPr>
        <p:blipFill>
          <a:blip r:embed="rId4"/>
          <a:stretch>
            <a:fillRect/>
          </a:stretch>
        </p:blipFill>
        <p:spPr>
          <a:xfrm>
            <a:off x="1687799" y="3646511"/>
            <a:ext cx="3109219" cy="3109219"/>
          </a:xfrm>
          <a:prstGeom prst="rect">
            <a:avLst/>
          </a:prstGeom>
          <a:ln w="12700">
            <a:miter lim="400000"/>
          </a:ln>
        </p:spPr>
      </p:pic>
      <p:pic>
        <p:nvPicPr>
          <p:cNvPr id="112" name="Image" descr="Image"/>
          <p:cNvPicPr>
            <a:picLocks noChangeAspect="1"/>
          </p:cNvPicPr>
          <p:nvPr/>
        </p:nvPicPr>
        <p:blipFill>
          <a:blip r:embed="rId5"/>
          <a:srcRect l="1430" t="1828" r="66644" b="1828"/>
          <a:stretch>
            <a:fillRect/>
          </a:stretch>
        </p:blipFill>
        <p:spPr>
          <a:xfrm>
            <a:off x="11571424" y="-129016"/>
            <a:ext cx="2358012" cy="71160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ircle"/>
          <p:cNvSpPr/>
          <p:nvPr/>
        </p:nvSpPr>
        <p:spPr>
          <a:xfrm>
            <a:off x="8610600" y="3766775"/>
            <a:ext cx="2498930" cy="2550206"/>
          </a:xfrm>
          <a:prstGeom prst="ellipse">
            <a:avLst/>
          </a:prstGeom>
          <a:ln w="1244600">
            <a:solidFill>
              <a:srgbClr val="67C9CB"/>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62" name="Image" descr="Image"/>
          <p:cNvPicPr>
            <a:picLocks noChangeAspect="1"/>
          </p:cNvPicPr>
          <p:nvPr/>
        </p:nvPicPr>
        <p:blipFill>
          <a:blip r:embed="rId3"/>
          <a:stretch>
            <a:fillRect/>
          </a:stretch>
        </p:blipFill>
        <p:spPr>
          <a:xfrm>
            <a:off x="5791200" y="4012330"/>
            <a:ext cx="2913684" cy="2913684"/>
          </a:xfrm>
          <a:prstGeom prst="rect">
            <a:avLst/>
          </a:prstGeom>
          <a:ln w="12700">
            <a:miter lim="400000"/>
          </a:ln>
        </p:spPr>
      </p:pic>
      <p:sp>
        <p:nvSpPr>
          <p:cNvPr id="165" name="Circle"/>
          <p:cNvSpPr/>
          <p:nvPr/>
        </p:nvSpPr>
        <p:spPr>
          <a:xfrm>
            <a:off x="9737201" y="2139870"/>
            <a:ext cx="3767237" cy="3744919"/>
          </a:xfrm>
          <a:prstGeom prst="ellipse">
            <a:avLst/>
          </a:prstGeom>
          <a:solidFill>
            <a:srgbClr val="009193">
              <a:alpha val="46467"/>
            </a:srgbClr>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66" name="Rectangle 169"/>
          <p:cNvSpPr txBox="1"/>
          <p:nvPr/>
        </p:nvSpPr>
        <p:spPr>
          <a:xfrm>
            <a:off x="394471" y="737236"/>
            <a:ext cx="401327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SAIMI Background</a:t>
            </a:r>
          </a:p>
        </p:txBody>
      </p:sp>
      <p:sp>
        <p:nvSpPr>
          <p:cNvPr id="167" name="Rectangle 171"/>
          <p:cNvSpPr/>
          <p:nvPr/>
        </p:nvSpPr>
        <p:spPr>
          <a:xfrm>
            <a:off x="562501" y="1388828"/>
            <a:ext cx="9283950" cy="56294"/>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68" name="Rectangle 173"/>
          <p:cNvSpPr txBox="1"/>
          <p:nvPr/>
        </p:nvSpPr>
        <p:spPr>
          <a:xfrm>
            <a:off x="171918" y="1690677"/>
            <a:ext cx="837200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marR="0" lvl="1" indent="0" algn="l" defTabSz="914400" rtl="0" eaLnBrk="1" fontAlgn="auto" latinLnBrk="0" hangingPunct="0">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Helvetica"/>
              <a:ea typeface="+mn-ea"/>
              <a:cs typeface="Helvetica" panose="020B0604020202020204" pitchFamily="34" charset="0"/>
              <a:sym typeface="Calibri"/>
            </a:endParaRPr>
          </a:p>
        </p:txBody>
      </p:sp>
      <p:pic>
        <p:nvPicPr>
          <p:cNvPr id="172" name="Image" descr="Image"/>
          <p:cNvPicPr>
            <a:picLocks noChangeAspect="1"/>
          </p:cNvPicPr>
          <p:nvPr/>
        </p:nvPicPr>
        <p:blipFill>
          <a:blip r:embed="rId4"/>
          <a:srcRect l="1430" t="1828" r="66644" b="1828"/>
          <a:stretch>
            <a:fillRect/>
          </a:stretch>
        </p:blipFill>
        <p:spPr>
          <a:xfrm rot="16200000">
            <a:off x="7672631" y="-4118831"/>
            <a:ext cx="2358013" cy="7116032"/>
          </a:xfrm>
          <a:prstGeom prst="rect">
            <a:avLst/>
          </a:prstGeom>
          <a:ln w="12700">
            <a:miter lim="400000"/>
          </a:ln>
        </p:spPr>
      </p:pic>
      <p:pic>
        <p:nvPicPr>
          <p:cNvPr id="173" name="Image" descr="Image"/>
          <p:cNvPicPr>
            <a:picLocks noChangeAspect="1"/>
          </p:cNvPicPr>
          <p:nvPr/>
        </p:nvPicPr>
        <p:blipFill>
          <a:blip r:embed="rId4"/>
          <a:srcRect l="1430" t="1828" r="66644" b="1828"/>
          <a:stretch>
            <a:fillRect/>
          </a:stretch>
        </p:blipFill>
        <p:spPr>
          <a:xfrm rot="16200000">
            <a:off x="1054176" y="-4095253"/>
            <a:ext cx="2358013" cy="7116032"/>
          </a:xfrm>
          <a:prstGeom prst="rect">
            <a:avLst/>
          </a:prstGeom>
          <a:ln w="12700">
            <a:miter lim="400000"/>
          </a:ln>
        </p:spPr>
      </p:pic>
      <p:graphicFrame>
        <p:nvGraphicFramePr>
          <p:cNvPr id="10" name="Diagram 9">
            <a:extLst>
              <a:ext uri="{FF2B5EF4-FFF2-40B4-BE49-F238E27FC236}">
                <a16:creationId xmlns:a16="http://schemas.microsoft.com/office/drawing/2014/main" id="{D4184E7F-3CFF-4CDB-8CA7-D42458562BF3}"/>
              </a:ext>
            </a:extLst>
          </p:cNvPr>
          <p:cNvGraphicFramePr/>
          <p:nvPr/>
        </p:nvGraphicFramePr>
        <p:xfrm>
          <a:off x="749739" y="1690677"/>
          <a:ext cx="8601651" cy="51673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 descr="Image"/>
          <p:cNvPicPr>
            <a:picLocks noChangeAspect="1"/>
          </p:cNvPicPr>
          <p:nvPr/>
        </p:nvPicPr>
        <p:blipFill>
          <a:blip r:embed="rId3">
            <a:alphaModFix amt="20000"/>
          </a:blip>
          <a:stretch>
            <a:fillRect/>
          </a:stretch>
        </p:blipFill>
        <p:spPr>
          <a:xfrm flipH="1">
            <a:off x="5104618" y="-217062"/>
            <a:ext cx="7087382" cy="7087382"/>
          </a:xfrm>
          <a:prstGeom prst="rect">
            <a:avLst/>
          </a:prstGeom>
          <a:ln w="12700">
            <a:miter lim="400000"/>
          </a:ln>
        </p:spPr>
      </p:pic>
      <p:sp>
        <p:nvSpPr>
          <p:cNvPr id="116" name="Rectangle 2"/>
          <p:cNvSpPr txBox="1"/>
          <p:nvPr/>
        </p:nvSpPr>
        <p:spPr>
          <a:xfrm>
            <a:off x="617531" y="323422"/>
            <a:ext cx="10366992"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4000" b="1" kern="1200" dirty="0">
                <a:solidFill>
                  <a:srgbClr val="404040"/>
                </a:solidFill>
                <a:latin typeface="Century Gothic" panose="020B0502020202020204" pitchFamily="34" charset="0"/>
                <a:cs typeface="Helvetica" panose="020B0604020202020204" pitchFamily="34" charset="0"/>
                <a:sym typeface="Helvetica" panose="020B0604020202020204" pitchFamily="34" charset="0"/>
              </a:rPr>
              <a:t>SAIMI STRATEGIC THRUSTS</a:t>
            </a:r>
            <a:endParaRPr kumimoji="0" lang="en-US" altLang="en-US" sz="4000" b="1" i="0" u="none" strike="noStrike" kern="1200" cap="none" spc="0" normalizeH="0" baseline="0" noProof="0" dirty="0">
              <a:ln>
                <a:noFill/>
              </a:ln>
              <a:solidFill>
                <a:srgbClr val="404040"/>
              </a:solidFill>
              <a:effectLst/>
              <a:uLnTx/>
              <a:uFillTx/>
              <a:latin typeface="Century Gothic" panose="020B0502020202020204" pitchFamily="34" charset="0"/>
              <a:cs typeface="Helvetica" panose="020B0604020202020204" pitchFamily="34" charset="0"/>
              <a:sym typeface="Helvetica" panose="020B0604020202020204" pitchFamily="34" charset="0"/>
            </a:endParaRPr>
          </a:p>
        </p:txBody>
      </p:sp>
      <p:sp>
        <p:nvSpPr>
          <p:cNvPr id="117" name="Rectangle 3"/>
          <p:cNvSpPr/>
          <p:nvPr/>
        </p:nvSpPr>
        <p:spPr>
          <a:xfrm flipV="1">
            <a:off x="628734" y="1069324"/>
            <a:ext cx="7282186" cy="73980"/>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8" name="Rectangle 5"/>
          <p:cNvSpPr txBox="1"/>
          <p:nvPr/>
        </p:nvSpPr>
        <p:spPr>
          <a:xfrm>
            <a:off x="572049" y="1181319"/>
            <a:ext cx="11275046" cy="3908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R="0" lvl="0" algn="l" defTabSz="914400" rtl="0" eaLnBrk="1" fontAlgn="auto" latinLnBrk="0" hangingPunct="0">
              <a:lnSpc>
                <a:spcPct val="100000"/>
              </a:lnSpc>
              <a:spcBef>
                <a:spcPts val="0"/>
              </a:spcBef>
              <a:spcAft>
                <a:spcPts val="600"/>
              </a:spcAft>
              <a:buClrTx/>
              <a:buSzTx/>
              <a:tabLst/>
              <a:defRPr/>
            </a:pPr>
            <a:endParaRPr kumimoji="0" lang="en-ZA" sz="1800" b="1"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Helvetica"/>
            </a:endParaRP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r>
              <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Advocacy </a:t>
            </a:r>
            <a:r>
              <a:rPr lang="en-ZA" sz="1600" b="1" dirty="0">
                <a:latin typeface="Century Gothic" panose="020B0502020202020204" pitchFamily="34" charset="0"/>
                <a:cs typeface="Calibri"/>
              </a:rPr>
              <a:t> and C</a:t>
            </a:r>
            <a:r>
              <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o-ordination</a:t>
            </a: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endParaRPr lang="en-ZA" sz="1600" b="1" dirty="0">
              <a:latin typeface="Century Gothic" panose="020B0502020202020204" pitchFamily="34" charset="0"/>
              <a:cs typeface="Calibri"/>
            </a:endParaRP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to promote the maritime sector and increase levels of training and placement of trainees and graduates</a:t>
            </a: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r>
              <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Research and  </a:t>
            </a:r>
            <a:r>
              <a:rPr lang="en-ZA" sz="1600" b="1" dirty="0">
                <a:latin typeface="Century Gothic" panose="020B0502020202020204" pitchFamily="34" charset="0"/>
                <a:cs typeface="Calibri"/>
              </a:rPr>
              <a:t>I</a:t>
            </a:r>
            <a:r>
              <a:rPr kumimoji="0" lang="en-ZA" sz="1600" b="1" i="0" u="none" strike="noStrike" kern="0" cap="none" spc="0" normalizeH="0" baseline="0" noProof="0" dirty="0" err="1">
                <a:ln>
                  <a:noFill/>
                </a:ln>
                <a:solidFill>
                  <a:srgbClr val="000000"/>
                </a:solidFill>
                <a:effectLst/>
                <a:uLnTx/>
                <a:uFillTx/>
                <a:latin typeface="Century Gothic" panose="020B0502020202020204" pitchFamily="34" charset="0"/>
                <a:cs typeface="Calibri"/>
                <a:sym typeface="Calibri"/>
              </a:rPr>
              <a:t>nnovation</a:t>
            </a:r>
            <a:endPar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endParaRP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endParaRPr lang="en-ZA" sz="1600" b="1" dirty="0">
              <a:latin typeface="Century Gothic" panose="020B0502020202020204" pitchFamily="34" charset="0"/>
              <a:cs typeface="Calibri"/>
            </a:endParaRP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r>
              <a:rPr kumimoji="0" lang="en-ZA" sz="16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directly as well as through partner institutions and projects – policy formulation, sector economic growth &amp; opportunities, curriculum development, technology and innovation…</a:t>
            </a: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r>
              <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Education, Training, Skills </a:t>
            </a:r>
            <a:r>
              <a:rPr lang="en-ZA" sz="1600" b="1" dirty="0">
                <a:latin typeface="Century Gothic" panose="020B0502020202020204" pitchFamily="34" charset="0"/>
                <a:cs typeface="Calibri"/>
              </a:rPr>
              <a:t>D</a:t>
            </a:r>
            <a:r>
              <a:rPr kumimoji="0" lang="en-ZA" sz="1600" b="1" i="0" u="none" strike="noStrike" kern="0" cap="none" spc="0" normalizeH="0" baseline="0" noProof="0" dirty="0" err="1">
                <a:ln>
                  <a:noFill/>
                </a:ln>
                <a:solidFill>
                  <a:srgbClr val="000000"/>
                </a:solidFill>
                <a:effectLst/>
                <a:uLnTx/>
                <a:uFillTx/>
                <a:latin typeface="Century Gothic" panose="020B0502020202020204" pitchFamily="34" charset="0"/>
                <a:cs typeface="Calibri"/>
                <a:sym typeface="Calibri"/>
              </a:rPr>
              <a:t>evelopment</a:t>
            </a:r>
            <a:endPar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endParaRP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endParaRPr lang="en-ZA" sz="1600" b="1" dirty="0">
              <a:latin typeface="Century Gothic" panose="020B0502020202020204" pitchFamily="34" charset="0"/>
              <a:cs typeface="Calibri"/>
            </a:endParaRPr>
          </a:p>
          <a:p>
            <a:pPr marL="742950" marR="0" lvl="1" indent="-285750" algn="l" defTabSz="914400" rtl="0" eaLnBrk="1" fontAlgn="auto" latinLnBrk="0" hangingPunct="0">
              <a:lnSpc>
                <a:spcPct val="100000"/>
              </a:lnSpc>
              <a:spcBef>
                <a:spcPts val="0"/>
              </a:spcBef>
              <a:spcAft>
                <a:spcPts val="600"/>
              </a:spcAft>
              <a:buClrTx/>
              <a:buSzTx/>
              <a:buFont typeface="Arial" charset="0"/>
              <a:buChar char="•"/>
              <a:tabLst/>
              <a:defRPr/>
            </a:pPr>
            <a:r>
              <a:rPr kumimoji="0" lang="en-ZA" sz="1600" b="1"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 </a:t>
            </a:r>
            <a:r>
              <a:rPr kumimoji="0" lang="en-ZA" sz="16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 through partner institutions and training service providers</a:t>
            </a:r>
            <a:endParaRPr kumimoji="0" lang="en-US" sz="2000" b="1" i="1"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ZA" sz="2000" b="1" i="1"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22" name="Circle"/>
          <p:cNvSpPr/>
          <p:nvPr/>
        </p:nvSpPr>
        <p:spPr>
          <a:xfrm>
            <a:off x="10681706" y="5058274"/>
            <a:ext cx="1515061" cy="1485758"/>
          </a:xfrm>
          <a:prstGeom prst="ellipse">
            <a:avLst/>
          </a:prstGeom>
          <a:ln w="584200">
            <a:solidFill>
              <a:srgbClr val="67C9CB"/>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23" name="Image" descr="Image"/>
          <p:cNvPicPr>
            <a:picLocks noChangeAspect="1"/>
          </p:cNvPicPr>
          <p:nvPr/>
        </p:nvPicPr>
        <p:blipFill>
          <a:blip r:embed="rId4"/>
          <a:stretch>
            <a:fillRect/>
          </a:stretch>
        </p:blipFill>
        <p:spPr>
          <a:xfrm>
            <a:off x="9174987" y="2219371"/>
            <a:ext cx="2810414" cy="28104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558086" y="542846"/>
            <a:ext cx="845359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Helvetica"/>
                <a:cs typeface="Helvetica" panose="020B0604020202020204" pitchFamily="34" charset="0"/>
                <a:sym typeface="Helvetica" panose="020B0604020202020204" pitchFamily="34" charset="0"/>
              </a:rPr>
              <a:t>Operation Phakisa (Oceans Economy)</a:t>
            </a:r>
          </a:p>
        </p:txBody>
      </p:sp>
      <p:sp>
        <p:nvSpPr>
          <p:cNvPr id="131" name="Rectangle 171"/>
          <p:cNvSpPr/>
          <p:nvPr/>
        </p:nvSpPr>
        <p:spPr>
          <a:xfrm>
            <a:off x="558086" y="1144574"/>
            <a:ext cx="7033096" cy="61945"/>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58086" y="1217265"/>
            <a:ext cx="11128588" cy="5940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342900" marR="0" lvl="0"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1800" b="0"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Helvetica"/>
              </a:rPr>
              <a:t>Operation Phakisa (Oceans Economy) in 2014:</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Aquaculture</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Coastal and Marine Tourism</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Marine Transport and Manufacturing</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Marine Protection and Ocean Governance</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Offshore Oil and Gas Exploration</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Small Harbour Development</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lang="en-ZA" sz="2000" dirty="0">
                <a:latin typeface="Century Gothic" panose="020B0502020202020204" pitchFamily="34" charset="0"/>
                <a:cs typeface="Calibri"/>
              </a:rPr>
              <a:t>Fisheries (Ocean Master Plan)</a:t>
            </a:r>
            <a:endPar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endParaRPr>
          </a:p>
          <a:p>
            <a:pPr marL="342900" marR="0" lvl="0"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1800" b="0"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Helvetica"/>
              </a:rPr>
              <a:t>SAIMI mandated by DHET to facilitate the delivery of skills initiatives under Operation Phakisa (Oceans Economy).</a:t>
            </a:r>
          </a:p>
          <a:p>
            <a:pPr marL="342900" marR="0" lvl="0"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1800" b="0"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Helvetica"/>
              </a:rPr>
              <a:t>OP Skills 3-ft Plans – Multi-stakeholder OP Skills Expert Groups</a:t>
            </a:r>
          </a:p>
          <a:p>
            <a:pPr marL="800100" marR="0" lvl="1" indent="-342900" algn="l" defTabSz="914400"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Academic institutions, TVETs, SETAs, private providers, government and agencies, industry</a:t>
            </a:r>
            <a:endParaRPr kumimoji="0" lang="en-ZA" sz="2800" b="0" i="0" u="none" strike="noStrike" kern="0" cap="none" spc="0" normalizeH="0" baseline="0" noProof="0" dirty="0">
              <a:ln>
                <a:noFill/>
              </a:ln>
              <a:solidFill>
                <a:srgbClr val="000000"/>
              </a:solidFill>
              <a:effectLst/>
              <a:uLnTx/>
              <a:uFillTx/>
              <a:latin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36" name="Image" descr="Image"/>
          <p:cNvPicPr>
            <a:picLocks noChangeAspect="1"/>
          </p:cNvPicPr>
          <p:nvPr/>
        </p:nvPicPr>
        <p:blipFill>
          <a:blip r:embed="rId4"/>
          <a:srcRect t="50121" r="48571"/>
          <a:stretch>
            <a:fillRect/>
          </a:stretch>
        </p:blipFill>
        <p:spPr>
          <a:xfrm>
            <a:off x="8932057" y="-15907"/>
            <a:ext cx="3279192" cy="31803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2456703" y="62588"/>
            <a:ext cx="622221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Helvetica"/>
                <a:cs typeface="Helvetica" panose="020B0604020202020204" pitchFamily="34" charset="0"/>
                <a:sym typeface="Helvetica" panose="020B0604020202020204" pitchFamily="34" charset="0"/>
              </a:rPr>
              <a:t>Oceans Economy Initiatives</a:t>
            </a:r>
          </a:p>
        </p:txBody>
      </p:sp>
      <p:sp>
        <p:nvSpPr>
          <p:cNvPr id="131" name="Rectangle 171"/>
          <p:cNvSpPr/>
          <p:nvPr/>
        </p:nvSpPr>
        <p:spPr>
          <a:xfrm>
            <a:off x="2390393" y="658351"/>
            <a:ext cx="7402914" cy="5056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054433"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graphicFrame>
        <p:nvGraphicFramePr>
          <p:cNvPr id="11" name="Table 10">
            <a:extLst>
              <a:ext uri="{FF2B5EF4-FFF2-40B4-BE49-F238E27FC236}">
                <a16:creationId xmlns:a16="http://schemas.microsoft.com/office/drawing/2014/main" id="{F7128084-28BB-C946-A170-BD9EB7D8543B}"/>
              </a:ext>
            </a:extLst>
          </p:cNvPr>
          <p:cNvGraphicFramePr>
            <a:graphicFrameLocks noGrp="1"/>
          </p:cNvGraphicFramePr>
          <p:nvPr>
            <p:extLst>
              <p:ext uri="{D42A27DB-BD31-4B8C-83A1-F6EECF244321}">
                <p14:modId xmlns:p14="http://schemas.microsoft.com/office/powerpoint/2010/main" val="1482895506"/>
              </p:ext>
            </p:extLst>
          </p:nvPr>
        </p:nvGraphicFramePr>
        <p:xfrm>
          <a:off x="1027806" y="755780"/>
          <a:ext cx="10085439" cy="2836135"/>
        </p:xfrm>
        <a:graphic>
          <a:graphicData uri="http://schemas.openxmlformats.org/drawingml/2006/table">
            <a:tbl>
              <a:tblPr firstRow="1" firstCol="1" bandRow="1">
                <a:tableStyleId>{616DA210-FB5B-4158-B5E0-FEB733F419BA}</a:tableStyleId>
              </a:tblPr>
              <a:tblGrid>
                <a:gridCol w="3359990">
                  <a:extLst>
                    <a:ext uri="{9D8B030D-6E8A-4147-A177-3AD203B41FA5}">
                      <a16:colId xmlns:a16="http://schemas.microsoft.com/office/drawing/2014/main" val="135393060"/>
                    </a:ext>
                  </a:extLst>
                </a:gridCol>
                <a:gridCol w="6725449">
                  <a:extLst>
                    <a:ext uri="{9D8B030D-6E8A-4147-A177-3AD203B41FA5}">
                      <a16:colId xmlns:a16="http://schemas.microsoft.com/office/drawing/2014/main" val="3359581747"/>
                    </a:ext>
                  </a:extLst>
                </a:gridCol>
              </a:tblGrid>
              <a:tr h="0">
                <a:tc>
                  <a:txBody>
                    <a:bodyPr/>
                    <a:lstStyle/>
                    <a:p>
                      <a:pPr algn="l">
                        <a:lnSpc>
                          <a:spcPct val="115000"/>
                        </a:lnSpc>
                        <a:spcAft>
                          <a:spcPts val="0"/>
                        </a:spcAft>
                      </a:pPr>
                      <a:r>
                        <a:rPr lang="en-ZA" sz="1400" dirty="0">
                          <a:effectLst/>
                        </a:rPr>
                        <a:t>Focus Area</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algn="l">
                        <a:lnSpc>
                          <a:spcPct val="115000"/>
                        </a:lnSpc>
                        <a:spcAft>
                          <a:spcPts val="0"/>
                        </a:spcAft>
                      </a:pPr>
                      <a:r>
                        <a:rPr lang="en-ZA" sz="1400" dirty="0">
                          <a:effectLst/>
                        </a:rPr>
                        <a:t>Description</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bg2">
                        <a:lumMod val="20000"/>
                        <a:lumOff val="80000"/>
                      </a:schemeClr>
                    </a:solidFill>
                  </a:tcPr>
                </a:tc>
                <a:extLst>
                  <a:ext uri="{0D108BD9-81ED-4DB2-BD59-A6C34878D82A}">
                    <a16:rowId xmlns:a16="http://schemas.microsoft.com/office/drawing/2014/main" val="3021967698"/>
                  </a:ext>
                </a:extLst>
              </a:tr>
              <a:tr h="1228967">
                <a:tc>
                  <a:txBody>
                    <a:bodyPr/>
                    <a:lstStyle/>
                    <a:p>
                      <a:pPr marL="0" lvl="0" indent="0" algn="just">
                        <a:lnSpc>
                          <a:spcPct val="115000"/>
                        </a:lnSpc>
                        <a:spcAft>
                          <a:spcPts val="0"/>
                        </a:spcAft>
                        <a:buFont typeface="+mj-lt"/>
                        <a:buNone/>
                      </a:pPr>
                      <a:r>
                        <a:rPr lang="en-ZA" sz="1400" dirty="0">
                          <a:effectLst/>
                        </a:rPr>
                        <a:t>Oceans Economy Master Plan </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just">
                        <a:lnSpc>
                          <a:spcPct val="115000"/>
                        </a:lnSpc>
                        <a:spcAft>
                          <a:spcPts val="0"/>
                        </a:spcAft>
                        <a:buFont typeface="Symbol" pitchFamily="2" charset="2"/>
                        <a:buChar char=""/>
                      </a:pPr>
                      <a:r>
                        <a:rPr lang="en-US" sz="1400" dirty="0">
                          <a:effectLst/>
                        </a:rPr>
                        <a:t>SAIMI has participated and Chaired Task Teams focusing on Skills Development and Research and Transformation:</a:t>
                      </a:r>
                    </a:p>
                    <a:p>
                      <a:pPr marL="342900" lvl="0" indent="-342900" algn="l">
                        <a:lnSpc>
                          <a:spcPct val="115000"/>
                        </a:lnSpc>
                        <a:spcAft>
                          <a:spcPts val="0"/>
                        </a:spcAft>
                        <a:buFont typeface="Symbol" pitchFamily="2" charset="2"/>
                        <a:buChar char=""/>
                      </a:pPr>
                      <a:r>
                        <a:rPr lang="en-US" sz="1400" dirty="0">
                          <a:effectLst/>
                        </a:rPr>
                        <a:t>Sector Profiles, SWOT, draft action plans developed</a:t>
                      </a:r>
                    </a:p>
                    <a:p>
                      <a:pPr marL="342900" lvl="0" indent="-342900" algn="l">
                        <a:lnSpc>
                          <a:spcPct val="115000"/>
                        </a:lnSpc>
                        <a:spcAft>
                          <a:spcPts val="0"/>
                        </a:spcAft>
                        <a:buFont typeface="Symbol" pitchFamily="2" charset="2"/>
                        <a:buChar char=""/>
                      </a:pPr>
                      <a:r>
                        <a:rPr lang="en-US" sz="1400" dirty="0">
                          <a:effectLst/>
                        </a:rPr>
                        <a:t>OE Masterplan to have subsector plans for each focus area</a:t>
                      </a:r>
                    </a:p>
                  </a:txBody>
                  <a:tcPr marL="43568" marR="43568" marT="0" marB="0">
                    <a:solidFill>
                      <a:schemeClr val="bg2">
                        <a:lumMod val="20000"/>
                        <a:lumOff val="80000"/>
                      </a:schemeClr>
                    </a:solidFill>
                  </a:tcPr>
                </a:tc>
                <a:extLst>
                  <a:ext uri="{0D108BD9-81ED-4DB2-BD59-A6C34878D82A}">
                    <a16:rowId xmlns:a16="http://schemas.microsoft.com/office/drawing/2014/main" val="2900877527"/>
                  </a:ext>
                </a:extLst>
              </a:tr>
              <a:tr h="1376218">
                <a:tc>
                  <a:txBody>
                    <a:bodyPr/>
                    <a:lstStyle/>
                    <a:p>
                      <a:pPr marL="0" lvl="0" indent="0" algn="just">
                        <a:lnSpc>
                          <a:spcPct val="115000"/>
                        </a:lnSpc>
                        <a:spcAft>
                          <a:spcPts val="0"/>
                        </a:spcAft>
                        <a:buFont typeface="+mj-lt"/>
                        <a:buNone/>
                      </a:pPr>
                      <a:r>
                        <a:rPr lang="en-ZA" sz="1400" dirty="0">
                          <a:effectLst/>
                        </a:rPr>
                        <a:t>TVET Capacitation </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just">
                        <a:lnSpc>
                          <a:spcPct val="115000"/>
                        </a:lnSpc>
                        <a:spcAft>
                          <a:spcPts val="0"/>
                        </a:spcAft>
                        <a:buFont typeface="Symbol" pitchFamily="2" charset="2"/>
                        <a:buChar char=""/>
                      </a:pPr>
                      <a:r>
                        <a:rPr lang="en-US" sz="1400" dirty="0">
                          <a:effectLst/>
                        </a:rPr>
                        <a:t>Promote the participation of the TVET sector in the oceans economy through qualification/ curriculum development, infrastructure and resource development, industry linkages and awareness, </a:t>
                      </a:r>
                      <a:r>
                        <a:rPr lang="en-ZA" sz="1400" dirty="0">
                          <a:effectLst/>
                        </a:rPr>
                        <a:t>staff complement in line with focus areas - advocacy, skills development and capacity building, and research and innovation.</a:t>
                      </a:r>
                    </a:p>
                  </a:txBody>
                  <a:tcPr marL="43568" marR="43568" marT="0" marB="0">
                    <a:solidFill>
                      <a:schemeClr val="bg2">
                        <a:lumMod val="20000"/>
                        <a:lumOff val="80000"/>
                      </a:schemeClr>
                    </a:solidFill>
                  </a:tcPr>
                </a:tc>
                <a:extLst>
                  <a:ext uri="{0D108BD9-81ED-4DB2-BD59-A6C34878D82A}">
                    <a16:rowId xmlns:a16="http://schemas.microsoft.com/office/drawing/2014/main" val="853375026"/>
                  </a:ext>
                </a:extLst>
              </a:tr>
            </a:tbl>
          </a:graphicData>
        </a:graphic>
      </p:graphicFrame>
      <p:graphicFrame>
        <p:nvGraphicFramePr>
          <p:cNvPr id="12" name="Table 11">
            <a:extLst>
              <a:ext uri="{FF2B5EF4-FFF2-40B4-BE49-F238E27FC236}">
                <a16:creationId xmlns:a16="http://schemas.microsoft.com/office/drawing/2014/main" id="{F7128084-28BB-C946-A170-BD9EB7D8543B}"/>
              </a:ext>
            </a:extLst>
          </p:cNvPr>
          <p:cNvGraphicFramePr>
            <a:graphicFrameLocks noGrp="1"/>
          </p:cNvGraphicFramePr>
          <p:nvPr>
            <p:extLst>
              <p:ext uri="{D42A27DB-BD31-4B8C-83A1-F6EECF244321}">
                <p14:modId xmlns:p14="http://schemas.microsoft.com/office/powerpoint/2010/main" val="1299267295"/>
              </p:ext>
            </p:extLst>
          </p:nvPr>
        </p:nvGraphicFramePr>
        <p:xfrm>
          <a:off x="1027806" y="3625534"/>
          <a:ext cx="10085439" cy="1071559"/>
        </p:xfrm>
        <a:graphic>
          <a:graphicData uri="http://schemas.openxmlformats.org/drawingml/2006/table">
            <a:tbl>
              <a:tblPr firstRow="1" firstCol="1" bandRow="1">
                <a:tableStyleId>{5940675A-B579-460E-94D1-54222C63F5DA}</a:tableStyleId>
              </a:tblPr>
              <a:tblGrid>
                <a:gridCol w="3359992">
                  <a:extLst>
                    <a:ext uri="{9D8B030D-6E8A-4147-A177-3AD203B41FA5}">
                      <a16:colId xmlns:a16="http://schemas.microsoft.com/office/drawing/2014/main" val="135393060"/>
                    </a:ext>
                  </a:extLst>
                </a:gridCol>
                <a:gridCol w="6725447">
                  <a:extLst>
                    <a:ext uri="{9D8B030D-6E8A-4147-A177-3AD203B41FA5}">
                      <a16:colId xmlns:a16="http://schemas.microsoft.com/office/drawing/2014/main" val="3359581747"/>
                    </a:ext>
                  </a:extLst>
                </a:gridCol>
              </a:tblGrid>
              <a:tr h="522514">
                <a:tc>
                  <a:txBody>
                    <a:bodyPr/>
                    <a:lstStyle/>
                    <a:p>
                      <a:pPr marL="0" lvl="0" indent="0" algn="l">
                        <a:lnSpc>
                          <a:spcPct val="115000"/>
                        </a:lnSpc>
                        <a:spcAft>
                          <a:spcPts val="0"/>
                        </a:spcAft>
                        <a:buFont typeface="+mj-lt"/>
                        <a:buNone/>
                      </a:pPr>
                      <a:r>
                        <a:rPr lang="en-ZA" sz="1400" b="1" dirty="0">
                          <a:effectLst/>
                        </a:rPr>
                        <a:t>NSF Due Diligence </a:t>
                      </a:r>
                      <a:endParaRPr lang="en-ZA" sz="14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400" dirty="0">
                          <a:effectLst/>
                        </a:rPr>
                        <a:t>SAIMI is a  partner with NSF in the implementation of the approved projects.</a:t>
                      </a:r>
                      <a:endParaRPr lang="en-US" sz="1400" dirty="0">
                        <a:solidFill>
                          <a:sysClr val="windowText" lastClr="000000"/>
                        </a:solidFill>
                        <a:effectLst/>
                      </a:endParaRPr>
                    </a:p>
                  </a:txBody>
                  <a:tcPr marL="43568" marR="43568" marT="0" marB="0">
                    <a:solidFill>
                      <a:schemeClr val="bg2">
                        <a:lumMod val="20000"/>
                        <a:lumOff val="80000"/>
                      </a:schemeClr>
                    </a:solidFill>
                  </a:tcPr>
                </a:tc>
                <a:extLst>
                  <a:ext uri="{0D108BD9-81ED-4DB2-BD59-A6C34878D82A}">
                    <a16:rowId xmlns:a16="http://schemas.microsoft.com/office/drawing/2014/main" val="853375026"/>
                  </a:ext>
                </a:extLst>
              </a:tr>
              <a:tr h="549045">
                <a:tc>
                  <a:txBody>
                    <a:bodyPr/>
                    <a:lstStyle/>
                    <a:p>
                      <a:pPr marL="0" lvl="0" indent="0" algn="l">
                        <a:lnSpc>
                          <a:spcPct val="115000"/>
                        </a:lnSpc>
                        <a:spcAft>
                          <a:spcPts val="0"/>
                        </a:spcAft>
                        <a:buFont typeface="+mj-lt"/>
                        <a:buNone/>
                      </a:pPr>
                      <a:r>
                        <a:rPr lang="en-ZA" sz="1400" b="1" dirty="0">
                          <a:effectLst/>
                        </a:rPr>
                        <a:t>Operation Phakisa Skills Expert Groups</a:t>
                      </a:r>
                      <a:endParaRPr lang="en-ZA" sz="14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400" dirty="0">
                          <a:effectLst/>
                        </a:rPr>
                        <a:t>Drive initiatives under the OP Skills 3ft Plans, Change Management. On behalf of the Department</a:t>
                      </a:r>
                      <a:endParaRPr lang="en-ZA"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bg2">
                        <a:lumMod val="20000"/>
                        <a:lumOff val="80000"/>
                      </a:schemeClr>
                    </a:solidFill>
                  </a:tcPr>
                </a:tc>
                <a:extLst>
                  <a:ext uri="{0D108BD9-81ED-4DB2-BD59-A6C34878D82A}">
                    <a16:rowId xmlns:a16="http://schemas.microsoft.com/office/drawing/2014/main" val="1298178168"/>
                  </a:ext>
                </a:extLst>
              </a:tr>
            </a:tbl>
          </a:graphicData>
        </a:graphic>
      </p:graphicFrame>
    </p:spTree>
    <p:extLst>
      <p:ext uri="{BB962C8B-B14F-4D97-AF65-F5344CB8AC3E}">
        <p14:creationId xmlns:p14="http://schemas.microsoft.com/office/powerpoint/2010/main" val="78720744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2456703" y="62588"/>
            <a:ext cx="824841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Helvetica"/>
                <a:cs typeface="Helvetica" panose="020B0604020202020204" pitchFamily="34" charset="0"/>
                <a:sym typeface="Helvetica" panose="020B0604020202020204" pitchFamily="34" charset="0"/>
              </a:rPr>
              <a:t>Research, Development &amp; Innovation</a:t>
            </a:r>
          </a:p>
        </p:txBody>
      </p:sp>
      <p:sp>
        <p:nvSpPr>
          <p:cNvPr id="131" name="Rectangle 171"/>
          <p:cNvSpPr/>
          <p:nvPr/>
        </p:nvSpPr>
        <p:spPr>
          <a:xfrm>
            <a:off x="2390393" y="658351"/>
            <a:ext cx="7402914" cy="5056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054433"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graphicFrame>
        <p:nvGraphicFramePr>
          <p:cNvPr id="13" name="Table 12">
            <a:extLst>
              <a:ext uri="{FF2B5EF4-FFF2-40B4-BE49-F238E27FC236}">
                <a16:creationId xmlns:a16="http://schemas.microsoft.com/office/drawing/2014/main" id="{F7128084-28BB-C946-A170-BD9EB7D8543B}"/>
              </a:ext>
            </a:extLst>
          </p:cNvPr>
          <p:cNvGraphicFramePr>
            <a:graphicFrameLocks noGrp="1"/>
          </p:cNvGraphicFramePr>
          <p:nvPr>
            <p:extLst>
              <p:ext uri="{D42A27DB-BD31-4B8C-83A1-F6EECF244321}">
                <p14:modId xmlns:p14="http://schemas.microsoft.com/office/powerpoint/2010/main" val="4098028089"/>
              </p:ext>
            </p:extLst>
          </p:nvPr>
        </p:nvGraphicFramePr>
        <p:xfrm>
          <a:off x="435431" y="1274619"/>
          <a:ext cx="11068594" cy="5407490"/>
        </p:xfrm>
        <a:graphic>
          <a:graphicData uri="http://schemas.openxmlformats.org/drawingml/2006/table">
            <a:tbl>
              <a:tblPr firstRow="1" firstCol="1" bandRow="1">
                <a:tableStyleId>{5940675A-B579-460E-94D1-54222C63F5DA}</a:tableStyleId>
              </a:tblPr>
              <a:tblGrid>
                <a:gridCol w="3687533">
                  <a:extLst>
                    <a:ext uri="{9D8B030D-6E8A-4147-A177-3AD203B41FA5}">
                      <a16:colId xmlns:a16="http://schemas.microsoft.com/office/drawing/2014/main" val="135393060"/>
                    </a:ext>
                  </a:extLst>
                </a:gridCol>
                <a:gridCol w="7381061">
                  <a:extLst>
                    <a:ext uri="{9D8B030D-6E8A-4147-A177-3AD203B41FA5}">
                      <a16:colId xmlns:a16="http://schemas.microsoft.com/office/drawing/2014/main" val="3359581747"/>
                    </a:ext>
                  </a:extLst>
                </a:gridCol>
              </a:tblGrid>
              <a:tr h="269260">
                <a:tc>
                  <a:txBody>
                    <a:bodyPr/>
                    <a:lstStyle/>
                    <a:p>
                      <a:pPr algn="l">
                        <a:lnSpc>
                          <a:spcPct val="115000"/>
                        </a:lnSpc>
                        <a:spcAft>
                          <a:spcPts val="0"/>
                        </a:spcAft>
                      </a:pPr>
                      <a:r>
                        <a:rPr lang="en-ZA" sz="1400" b="1" dirty="0">
                          <a:effectLst/>
                        </a:rPr>
                        <a:t>Focus Area</a:t>
                      </a:r>
                      <a:endParaRPr lang="en-Z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algn="l">
                        <a:lnSpc>
                          <a:spcPct val="115000"/>
                        </a:lnSpc>
                        <a:spcAft>
                          <a:spcPts val="0"/>
                        </a:spcAft>
                      </a:pPr>
                      <a:r>
                        <a:rPr lang="en-ZA" sz="1400" b="1" dirty="0">
                          <a:effectLst/>
                        </a:rPr>
                        <a:t>Description</a:t>
                      </a:r>
                      <a:endParaRPr lang="en-Z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3021967698"/>
                  </a:ext>
                </a:extLst>
              </a:tr>
              <a:tr h="4358630">
                <a:tc>
                  <a:txBody>
                    <a:bodyPr/>
                    <a:lstStyle/>
                    <a:p>
                      <a:pPr marL="0" lvl="0" indent="0" algn="l">
                        <a:lnSpc>
                          <a:spcPct val="115000"/>
                        </a:lnSpc>
                        <a:spcAft>
                          <a:spcPts val="0"/>
                        </a:spcAft>
                        <a:buFont typeface="+mj-lt"/>
                        <a:buNone/>
                      </a:pPr>
                      <a:r>
                        <a:rPr lang="en-ZA" sz="1400" b="1" dirty="0">
                          <a:effectLst/>
                        </a:rPr>
                        <a:t>Current Studies</a:t>
                      </a:r>
                    </a:p>
                    <a:p>
                      <a:pPr marL="285750" lvl="0" indent="-285750" algn="l">
                        <a:lnSpc>
                          <a:spcPct val="115000"/>
                        </a:lnSpc>
                        <a:spcAft>
                          <a:spcPts val="0"/>
                        </a:spcAft>
                        <a:buFont typeface="Arial" panose="020B0604020202020204" pitchFamily="34" charset="0"/>
                        <a:buChar char="•"/>
                      </a:pPr>
                      <a:r>
                        <a:rPr lang="en-US" sz="1400" dirty="0">
                          <a:effectLst/>
                        </a:rPr>
                        <a:t>Publication of Papers from Skills Conference with Juta</a:t>
                      </a:r>
                      <a:r>
                        <a:rPr lang="en-US" sz="1400" baseline="0" dirty="0">
                          <a:effectLst/>
                        </a:rPr>
                        <a:t> </a:t>
                      </a:r>
                    </a:p>
                    <a:p>
                      <a:pPr marL="285750" lvl="0" indent="-285750" algn="l">
                        <a:lnSpc>
                          <a:spcPct val="115000"/>
                        </a:lnSpc>
                        <a:spcAft>
                          <a:spcPts val="0"/>
                        </a:spcAft>
                        <a:buFont typeface="Arial" panose="020B0604020202020204" pitchFamily="34" charset="0"/>
                        <a:buChar char="•"/>
                      </a:pPr>
                      <a:endParaRPr lang="en-US" sz="1400" baseline="0" dirty="0">
                        <a:effectLst/>
                      </a:endParaRPr>
                    </a:p>
                    <a:p>
                      <a:pPr marL="285750" lvl="0" indent="-285750" algn="l">
                        <a:lnSpc>
                          <a:spcPct val="115000"/>
                        </a:lnSpc>
                        <a:spcAft>
                          <a:spcPts val="0"/>
                        </a:spcAft>
                        <a:buFont typeface="Arial" panose="020B0604020202020204" pitchFamily="34" charset="0"/>
                        <a:buChar char="•"/>
                      </a:pPr>
                      <a:endParaRPr lang="en-US" sz="1400" baseline="0" dirty="0">
                        <a:effectLst/>
                      </a:endParaRPr>
                    </a:p>
                    <a:p>
                      <a:pPr marL="285750" lvl="0" indent="-285750" algn="l">
                        <a:lnSpc>
                          <a:spcPct val="115000"/>
                        </a:lnSpc>
                        <a:spcAft>
                          <a:spcPts val="0"/>
                        </a:spcAft>
                        <a:buFont typeface="Arial" panose="020B0604020202020204" pitchFamily="34" charset="0"/>
                        <a:buChar char="•"/>
                      </a:pPr>
                      <a:endParaRPr lang="en-US" sz="1400" baseline="0" dirty="0">
                        <a:effectLst/>
                      </a:endParaRPr>
                    </a:p>
                    <a:p>
                      <a:pPr marL="285750" lvl="0" indent="-285750" algn="l">
                        <a:lnSpc>
                          <a:spcPct val="115000"/>
                        </a:lnSpc>
                        <a:spcAft>
                          <a:spcPts val="0"/>
                        </a:spcAft>
                        <a:buFont typeface="Arial" panose="020B0604020202020204" pitchFamily="34" charset="0"/>
                        <a:buChar char="•"/>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aseline="0" dirty="0">
                        <a:effectLst/>
                      </a:endParaRPr>
                    </a:p>
                    <a:p>
                      <a:pPr marL="285750" lvl="0" indent="-285750" algn="l">
                        <a:lnSpc>
                          <a:spcPct val="115000"/>
                        </a:lnSpc>
                        <a:spcAft>
                          <a:spcPts val="0"/>
                        </a:spcAft>
                        <a:buFont typeface="Arial" panose="020B0604020202020204" pitchFamily="34" charset="0"/>
                        <a:buChar char="•"/>
                      </a:pPr>
                      <a:r>
                        <a:rPr lang="en-US" sz="1400" baseline="0" dirty="0">
                          <a:effectLst/>
                        </a:rPr>
                        <a:t>Offshore Bunkering:</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1400" dirty="0">
                          <a:effectLst/>
                        </a:rPr>
                        <a:t>Socio-economic study of bunkering in the E.C.</a:t>
                      </a:r>
                    </a:p>
                    <a:p>
                      <a:pPr marL="0" lvl="0" indent="0" algn="l">
                        <a:lnSpc>
                          <a:spcPct val="115000"/>
                        </a:lnSpc>
                        <a:spcAft>
                          <a:spcPts val="0"/>
                        </a:spcAft>
                        <a:buFont typeface="Arial" panose="020B0604020202020204" pitchFamily="34" charset="0"/>
                        <a:buNone/>
                      </a:pPr>
                      <a:endParaRPr lang="en-US" sz="1400" baseline="0" dirty="0">
                        <a:effectLst/>
                      </a:endParaRPr>
                    </a:p>
                    <a:p>
                      <a:pPr marL="0" lvl="0" indent="0" algn="l">
                        <a:lnSpc>
                          <a:spcPct val="115000"/>
                        </a:lnSpc>
                        <a:spcAft>
                          <a:spcPts val="0"/>
                        </a:spcAft>
                        <a:buFont typeface="Arial" panose="020B0604020202020204" pitchFamily="34" charset="0"/>
                        <a:buNone/>
                      </a:pPr>
                      <a:endParaRPr lang="en-US" sz="1400" b="0" baseline="0" dirty="0">
                        <a:effectLst/>
                      </a:endParaRPr>
                    </a:p>
                  </a:txBody>
                  <a:tcPr marL="43568" marR="43568" marT="0" marB="0">
                    <a:solidFill>
                      <a:schemeClr val="accent1">
                        <a:lumMod val="20000"/>
                        <a:lumOff val="80000"/>
                      </a:schemeClr>
                    </a:solidFill>
                  </a:tcPr>
                </a:tc>
                <a:tc>
                  <a:txBody>
                    <a:bodyPr/>
                    <a:lstStyle/>
                    <a:p>
                      <a:pPr marL="342900" lvl="0" indent="-342900" algn="l">
                        <a:lnSpc>
                          <a:spcPct val="115000"/>
                        </a:lnSpc>
                        <a:spcAft>
                          <a:spcPts val="0"/>
                        </a:spcAft>
                        <a:buFont typeface="Symbol" pitchFamily="2" charset="2"/>
                        <a:buChar char=""/>
                      </a:pPr>
                      <a:r>
                        <a:rPr lang="en-US" sz="1300" dirty="0">
                          <a:effectLst/>
                        </a:rPr>
                        <a:t>Determine skills needs in the various maritime sub-sectors.</a:t>
                      </a:r>
                    </a:p>
                    <a:p>
                      <a:pPr marL="342900" lvl="0" indent="-342900" algn="l">
                        <a:lnSpc>
                          <a:spcPct val="115000"/>
                        </a:lnSpc>
                        <a:spcAft>
                          <a:spcPts val="0"/>
                        </a:spcAft>
                        <a:buFont typeface="Symbol" pitchFamily="2" charset="2"/>
                        <a:buChar char=""/>
                      </a:pPr>
                      <a:r>
                        <a:rPr lang="en-US" sz="1300" dirty="0">
                          <a:effectLst/>
                        </a:rPr>
                        <a:t>Research Papers </a:t>
                      </a:r>
                    </a:p>
                    <a:p>
                      <a:pPr algn="l"/>
                      <a:endParaRPr lang="en-US" sz="1300" kern="1200" dirty="0">
                        <a:effectLst/>
                      </a:endParaRPr>
                    </a:p>
                    <a:p>
                      <a:pPr algn="l"/>
                      <a:r>
                        <a:rPr lang="en-US" sz="1300" kern="1200" dirty="0">
                          <a:effectLst/>
                        </a:rPr>
                        <a:t>- Overview of the Skills Required for Marine Protection and Ocean Governance</a:t>
                      </a:r>
                      <a:endParaRPr lang="en-ZA" sz="1300" kern="1200" dirty="0">
                        <a:effectLst/>
                      </a:endParaRPr>
                    </a:p>
                    <a:p>
                      <a:pPr algn="l"/>
                      <a:endParaRPr lang="en-ZA" sz="1300" kern="1200" dirty="0">
                        <a:effectLst/>
                      </a:endParaRPr>
                    </a:p>
                    <a:p>
                      <a:pPr algn="l"/>
                      <a:r>
                        <a:rPr lang="en-ZA" sz="1300" kern="1200" dirty="0">
                          <a:effectLst/>
                        </a:rPr>
                        <a:t>- HSRC’s Labour Market Intelligence Partnership (LMIP) Study and Lessons for the Maritime Sector- A Labour Market Theoretical Analysis.</a:t>
                      </a:r>
                    </a:p>
                    <a:p>
                      <a:pPr algn="l"/>
                      <a:r>
                        <a:rPr lang="en-ZA" sz="1300" kern="1200" dirty="0">
                          <a:effectLst/>
                        </a:rPr>
                        <a:t> </a:t>
                      </a:r>
                    </a:p>
                    <a:p>
                      <a:pPr algn="l"/>
                      <a:r>
                        <a:rPr lang="en-US" sz="1300" kern="1200" dirty="0">
                          <a:effectLst/>
                        </a:rPr>
                        <a:t>- </a:t>
                      </a:r>
                      <a:r>
                        <a:rPr lang="en-ZA" sz="1300" kern="1200" dirty="0">
                          <a:effectLst/>
                        </a:rPr>
                        <a:t>A proposed education-industry partnership for skills development in the marine manufacturing sector</a:t>
                      </a:r>
                    </a:p>
                    <a:p>
                      <a:pPr algn="l"/>
                      <a:r>
                        <a:rPr lang="en-US" sz="1300" kern="1200" dirty="0">
                          <a:effectLst/>
                        </a:rPr>
                        <a:t> </a:t>
                      </a:r>
                      <a:endParaRPr lang="en-ZA" sz="1300" kern="1200" dirty="0">
                        <a:effectLst/>
                      </a:endParaRPr>
                    </a:p>
                    <a:p>
                      <a:pPr algn="l"/>
                      <a:r>
                        <a:rPr lang="en-US" sz="1300" kern="1200" dirty="0">
                          <a:effectLst/>
                        </a:rPr>
                        <a:t> - Applying Systems Thinking Approach to Enterprise Development</a:t>
                      </a:r>
                      <a:endParaRPr lang="en-ZA" sz="1300" kern="1200" dirty="0">
                        <a:effectLst/>
                      </a:endParaRPr>
                    </a:p>
                    <a:p>
                      <a:pPr algn="l"/>
                      <a:r>
                        <a:rPr lang="en-ZA" sz="1300" kern="1200" dirty="0">
                          <a:effectLst/>
                        </a:rPr>
                        <a:t>	</a:t>
                      </a:r>
                    </a:p>
                    <a:p>
                      <a:pPr algn="l"/>
                      <a:r>
                        <a:rPr lang="en-US" sz="1300" kern="1200" dirty="0">
                          <a:effectLst/>
                        </a:rPr>
                        <a:t>-  The skills and capacity building interventions are required to grow the South African Aquaculture Sector </a:t>
                      </a:r>
                    </a:p>
                    <a:p>
                      <a:pPr algn="l"/>
                      <a:r>
                        <a:rPr lang="en-US" sz="1300" kern="1200" dirty="0">
                          <a:effectLst/>
                        </a:rPr>
                        <a:t>	</a:t>
                      </a:r>
                      <a:endParaRPr lang="en-ZA" sz="1300" kern="1200" dirty="0">
                        <a:effectLst/>
                      </a:endParaRPr>
                    </a:p>
                    <a:p>
                      <a:pPr algn="l"/>
                      <a:r>
                        <a:rPr lang="en-US" sz="1300" kern="1200" dirty="0">
                          <a:effectLst/>
                        </a:rPr>
                        <a:t> - Skills Development and Capacity Building within the Oceans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effectLst/>
                        </a:rPr>
                        <a:t>- </a:t>
                      </a:r>
                      <a:r>
                        <a:rPr lang="en-GB" sz="1300" kern="1200" dirty="0">
                          <a:effectLst/>
                        </a:rPr>
                        <a:t>South African Maritime Skills Supply &amp; Demand</a:t>
                      </a:r>
                      <a:r>
                        <a:rPr lang="en-ZA" sz="1300" kern="1200" baseline="0" dirty="0">
                          <a:effectLst/>
                        </a:rPr>
                        <a:t> </a:t>
                      </a:r>
                      <a:r>
                        <a:rPr lang="en-GB" sz="1300" kern="1200" dirty="0">
                          <a:effectLst/>
                        </a:rPr>
                        <a:t>Forward Thinking for Maritime Education and Training Excellence.</a:t>
                      </a:r>
                      <a:r>
                        <a:rPr lang="en-US" sz="12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algn="l"/>
                      <a:endParaRPr lang="en-GB" sz="1300" kern="1200" dirty="0">
                        <a:effectLst/>
                      </a:endParaRPr>
                    </a:p>
                    <a:p>
                      <a:pPr algn="l"/>
                      <a:endParaRPr lang="en-GB" sz="1300" b="0" i="0" kern="1200" dirty="0">
                        <a:solidFill>
                          <a:schemeClr val="tx1"/>
                        </a:solidFill>
                        <a:effectLst/>
                        <a:latin typeface="+mn-lt"/>
                        <a:ea typeface="+mn-ea"/>
                        <a:cs typeface="+mn-cs"/>
                      </a:endParaRPr>
                    </a:p>
                    <a:p>
                      <a:pPr algn="l"/>
                      <a:endParaRPr lang="en-GB" sz="1300" b="0" i="0" kern="1200" dirty="0">
                        <a:solidFill>
                          <a:schemeClr val="tx1"/>
                        </a:solidFill>
                        <a:effectLst/>
                        <a:latin typeface="+mn-lt"/>
                        <a:ea typeface="+mn-ea"/>
                        <a:cs typeface="+mn-cs"/>
                      </a:endParaRPr>
                    </a:p>
                    <a:p>
                      <a:pPr algn="l"/>
                      <a:endParaRPr lang="en-ZA" sz="1300" b="0" i="0" kern="1200" dirty="0">
                        <a:solidFill>
                          <a:schemeClr val="tx1"/>
                        </a:solidFill>
                        <a:effectLst/>
                        <a:latin typeface="+mn-lt"/>
                        <a:ea typeface="+mn-ea"/>
                        <a:cs typeface="+mn-cs"/>
                      </a:endParaRPr>
                    </a:p>
                  </a:txBody>
                  <a:tcPr marL="43568" marR="43568" marT="0" marB="0">
                    <a:solidFill>
                      <a:schemeClr val="tx2">
                        <a:lumMod val="20000"/>
                        <a:lumOff val="80000"/>
                      </a:schemeClr>
                    </a:solidFill>
                  </a:tcPr>
                </a:tc>
                <a:extLst>
                  <a:ext uri="{0D108BD9-81ED-4DB2-BD59-A6C34878D82A}">
                    <a16:rowId xmlns:a16="http://schemas.microsoft.com/office/drawing/2014/main" val="2900877527"/>
                  </a:ext>
                </a:extLst>
              </a:tr>
            </a:tbl>
          </a:graphicData>
        </a:graphic>
      </p:graphicFrame>
    </p:spTree>
    <p:extLst>
      <p:ext uri="{BB962C8B-B14F-4D97-AF65-F5344CB8AC3E}">
        <p14:creationId xmlns:p14="http://schemas.microsoft.com/office/powerpoint/2010/main" val="44722182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2456703" y="62588"/>
            <a:ext cx="824841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Helvetica"/>
                <a:cs typeface="Helvetica" panose="020B0604020202020204" pitchFamily="34" charset="0"/>
                <a:sym typeface="Helvetica" panose="020B0604020202020204" pitchFamily="34" charset="0"/>
              </a:rPr>
              <a:t>Research, Development &amp; Innovation</a:t>
            </a:r>
          </a:p>
        </p:txBody>
      </p:sp>
      <p:sp>
        <p:nvSpPr>
          <p:cNvPr id="131" name="Rectangle 171"/>
          <p:cNvSpPr/>
          <p:nvPr/>
        </p:nvSpPr>
        <p:spPr>
          <a:xfrm>
            <a:off x="2390393" y="658351"/>
            <a:ext cx="7402914" cy="5056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054433"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graphicFrame>
        <p:nvGraphicFramePr>
          <p:cNvPr id="13" name="Table 12">
            <a:extLst>
              <a:ext uri="{FF2B5EF4-FFF2-40B4-BE49-F238E27FC236}">
                <a16:creationId xmlns:a16="http://schemas.microsoft.com/office/drawing/2014/main" id="{F7128084-28BB-C946-A170-BD9EB7D8543B}"/>
              </a:ext>
            </a:extLst>
          </p:cNvPr>
          <p:cNvGraphicFramePr>
            <a:graphicFrameLocks noGrp="1"/>
          </p:cNvGraphicFramePr>
          <p:nvPr>
            <p:extLst>
              <p:ext uri="{D42A27DB-BD31-4B8C-83A1-F6EECF244321}">
                <p14:modId xmlns:p14="http://schemas.microsoft.com/office/powerpoint/2010/main" val="3515801183"/>
              </p:ext>
            </p:extLst>
          </p:nvPr>
        </p:nvGraphicFramePr>
        <p:xfrm>
          <a:off x="435431" y="1274619"/>
          <a:ext cx="11068594" cy="4627890"/>
        </p:xfrm>
        <a:graphic>
          <a:graphicData uri="http://schemas.openxmlformats.org/drawingml/2006/table">
            <a:tbl>
              <a:tblPr firstRow="1" firstCol="1" bandRow="1">
                <a:tableStyleId>{5940675A-B579-460E-94D1-54222C63F5DA}</a:tableStyleId>
              </a:tblPr>
              <a:tblGrid>
                <a:gridCol w="3687533">
                  <a:extLst>
                    <a:ext uri="{9D8B030D-6E8A-4147-A177-3AD203B41FA5}">
                      <a16:colId xmlns:a16="http://schemas.microsoft.com/office/drawing/2014/main" val="135393060"/>
                    </a:ext>
                  </a:extLst>
                </a:gridCol>
                <a:gridCol w="7381061">
                  <a:extLst>
                    <a:ext uri="{9D8B030D-6E8A-4147-A177-3AD203B41FA5}">
                      <a16:colId xmlns:a16="http://schemas.microsoft.com/office/drawing/2014/main" val="3359581747"/>
                    </a:ext>
                  </a:extLst>
                </a:gridCol>
              </a:tblGrid>
              <a:tr h="269260">
                <a:tc>
                  <a:txBody>
                    <a:bodyPr/>
                    <a:lstStyle/>
                    <a:p>
                      <a:pPr algn="l">
                        <a:lnSpc>
                          <a:spcPct val="115000"/>
                        </a:lnSpc>
                        <a:spcAft>
                          <a:spcPts val="0"/>
                        </a:spcAft>
                      </a:pPr>
                      <a:r>
                        <a:rPr lang="en-ZA" sz="1400" b="1" dirty="0">
                          <a:effectLst/>
                        </a:rPr>
                        <a:t>Focus Area</a:t>
                      </a:r>
                      <a:endParaRPr lang="en-Z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algn="l">
                        <a:lnSpc>
                          <a:spcPct val="115000"/>
                        </a:lnSpc>
                        <a:spcAft>
                          <a:spcPts val="0"/>
                        </a:spcAft>
                      </a:pPr>
                      <a:r>
                        <a:rPr lang="en-ZA" sz="1400" b="1" dirty="0">
                          <a:effectLst/>
                        </a:rPr>
                        <a:t>Description</a:t>
                      </a:r>
                      <a:endParaRPr lang="en-Z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68" marR="43568" marT="0" marB="0">
                    <a:solidFill>
                      <a:schemeClr val="tx2">
                        <a:lumMod val="20000"/>
                        <a:lumOff val="80000"/>
                      </a:schemeClr>
                    </a:solidFill>
                  </a:tcPr>
                </a:tc>
                <a:extLst>
                  <a:ext uri="{0D108BD9-81ED-4DB2-BD59-A6C34878D82A}">
                    <a16:rowId xmlns:a16="http://schemas.microsoft.com/office/drawing/2014/main" val="3021967698"/>
                  </a:ext>
                </a:extLst>
              </a:tr>
              <a:tr h="4358630">
                <a:tc>
                  <a:txBody>
                    <a:bodyPr/>
                    <a:lstStyle/>
                    <a:p>
                      <a:pPr marL="0" lvl="0" indent="0" algn="l">
                        <a:lnSpc>
                          <a:spcPct val="115000"/>
                        </a:lnSpc>
                        <a:spcAft>
                          <a:spcPts val="0"/>
                        </a:spcAft>
                        <a:buFont typeface="Arial" panose="020B0604020202020204" pitchFamily="34" charset="0"/>
                        <a:buNone/>
                      </a:pPr>
                      <a:r>
                        <a:rPr lang="en-US" sz="1400" b="1" baseline="0" dirty="0">
                          <a:effectLst/>
                        </a:rPr>
                        <a:t>Completed Studies </a:t>
                      </a:r>
                    </a:p>
                    <a:p>
                      <a:pPr marL="285750" lvl="0" indent="-285750" algn="l">
                        <a:lnSpc>
                          <a:spcPct val="115000"/>
                        </a:lnSpc>
                        <a:spcAft>
                          <a:spcPts val="0"/>
                        </a:spcAft>
                        <a:buFontTx/>
                        <a:buChar char="-"/>
                      </a:pPr>
                      <a:r>
                        <a:rPr lang="en-US" sz="1400" baseline="0" dirty="0">
                          <a:effectLst/>
                        </a:rPr>
                        <a:t>Coastal Marine Tourism Skills Audit and needs analysis </a:t>
                      </a:r>
                    </a:p>
                    <a:p>
                      <a:pPr marL="285750" lvl="0" indent="-285750" algn="l">
                        <a:lnSpc>
                          <a:spcPct val="115000"/>
                        </a:lnSpc>
                        <a:spcAft>
                          <a:spcPts val="0"/>
                        </a:spcAft>
                        <a:buFontTx/>
                        <a:buChar char="-"/>
                      </a:pPr>
                      <a:r>
                        <a:rPr lang="en-US" sz="1400" baseline="0" dirty="0">
                          <a:effectLst/>
                        </a:rPr>
                        <a:t>Ocean Protection &amp; Governance Skills Audit and needs analysis</a:t>
                      </a:r>
                    </a:p>
                    <a:p>
                      <a:pPr marL="285750" lvl="0" indent="-285750" algn="l">
                        <a:lnSpc>
                          <a:spcPct val="115000"/>
                        </a:lnSpc>
                        <a:spcAft>
                          <a:spcPts val="0"/>
                        </a:spcAft>
                        <a:buFontTx/>
                        <a:buChar char="-"/>
                      </a:pPr>
                      <a:r>
                        <a:rPr lang="en-US" sz="1400" baseline="0" dirty="0">
                          <a:effectLst/>
                        </a:rPr>
                        <a:t>Aquaculture Skills Audit and needs analysis </a:t>
                      </a:r>
                    </a:p>
                    <a:p>
                      <a:pPr marL="285750" marR="0" lvl="0" indent="-285750" algn="l" defTabSz="914400" rtl="0" eaLnBrk="1" fontAlgn="auto" latinLnBrk="0" hangingPunct="1">
                        <a:lnSpc>
                          <a:spcPct val="115000"/>
                        </a:lnSpc>
                        <a:spcBef>
                          <a:spcPts val="0"/>
                        </a:spcBef>
                        <a:spcAft>
                          <a:spcPts val="0"/>
                        </a:spcAft>
                        <a:buClrTx/>
                        <a:buSzTx/>
                        <a:buFontTx/>
                        <a:buChar char="-"/>
                        <a:tabLst/>
                        <a:defRPr/>
                      </a:pPr>
                      <a:r>
                        <a:rPr lang="en-US" sz="1400" dirty="0">
                          <a:effectLst/>
                        </a:rPr>
                        <a:t>Oil and Gas Skills Roadmap Review</a:t>
                      </a:r>
                    </a:p>
                    <a:p>
                      <a:pPr marL="285750" marR="0" lvl="0" indent="-285750" algn="l" defTabSz="914400" rtl="0" eaLnBrk="1" fontAlgn="auto" latinLnBrk="0" hangingPunct="1">
                        <a:lnSpc>
                          <a:spcPct val="115000"/>
                        </a:lnSpc>
                        <a:spcBef>
                          <a:spcPts val="0"/>
                        </a:spcBef>
                        <a:spcAft>
                          <a:spcPts val="0"/>
                        </a:spcAft>
                        <a:buClrTx/>
                        <a:buSzTx/>
                        <a:buFontTx/>
                        <a:buChar char="-"/>
                        <a:tabLst/>
                        <a:defRPr/>
                      </a:pPr>
                      <a:r>
                        <a:rPr lang="en-US" sz="1400" dirty="0">
                          <a:effectLst/>
                        </a:rPr>
                        <a:t>Small </a:t>
                      </a:r>
                      <a:r>
                        <a:rPr lang="en-US" sz="1400" dirty="0" err="1">
                          <a:effectLst/>
                        </a:rPr>
                        <a:t>Harbours</a:t>
                      </a:r>
                      <a:r>
                        <a:rPr lang="en-US" sz="1400" dirty="0">
                          <a:effectLst/>
                        </a:rPr>
                        <a:t> Skills Audit and Value </a:t>
                      </a:r>
                      <a:r>
                        <a:rPr lang="en-US" sz="1300" dirty="0">
                          <a:effectLst/>
                        </a:rPr>
                        <a:t>Chain</a:t>
                      </a:r>
                      <a:r>
                        <a:rPr lang="en-US" sz="1400" dirty="0">
                          <a:effectLst/>
                        </a:rPr>
                        <a:t> Analysis</a:t>
                      </a:r>
                    </a:p>
                    <a:p>
                      <a:pPr marL="285750" lvl="0" indent="-285750" algn="l">
                        <a:lnSpc>
                          <a:spcPct val="115000"/>
                        </a:lnSpc>
                        <a:spcAft>
                          <a:spcPts val="0"/>
                        </a:spcAft>
                        <a:buFont typeface="Arial" panose="020B0604020202020204" pitchFamily="34" charset="0"/>
                        <a:buChar char="•"/>
                      </a:pPr>
                      <a:r>
                        <a:rPr lang="en-US" sz="1400" dirty="0">
                          <a:effectLst/>
                        </a:rPr>
                        <a:t>Northern Cape Maritime Skills Audit</a:t>
                      </a:r>
                    </a:p>
                    <a:p>
                      <a:pPr marL="285750" lvl="0" indent="-285750" algn="l">
                        <a:lnSpc>
                          <a:spcPct val="115000"/>
                        </a:lnSpc>
                        <a:spcAft>
                          <a:spcPts val="0"/>
                        </a:spcAft>
                        <a:buFont typeface="Arial" panose="020B0604020202020204" pitchFamily="34" charset="0"/>
                        <a:buChar char="•"/>
                      </a:pPr>
                      <a:r>
                        <a:rPr lang="en-US" sz="1400" dirty="0">
                          <a:effectLst/>
                        </a:rPr>
                        <a:t>Marine Manufacturing Skills Audit and needs analysis.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400" dirty="0">
                          <a:effectLst/>
                        </a:rPr>
                        <a:t>Seafarer Development Framework</a:t>
                      </a:r>
                      <a:endParaRPr kumimoji="0" lang="en-US" sz="1400" b="0" i="0" u="none" strike="noStrike" kern="0" cap="none" spc="0" normalizeH="0" baseline="0" noProof="0" dirty="0">
                        <a:ln>
                          <a:noFill/>
                        </a:ln>
                        <a:solidFill>
                          <a:srgbClr val="000000"/>
                        </a:solidFill>
                        <a:effectLst/>
                        <a:uLnTx/>
                        <a:uFillTx/>
                        <a:latin typeface="+mn-lt"/>
                        <a:cs typeface="+mn-cs"/>
                        <a:sym typeface="Calibri"/>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1400" b="0" i="0" u="none" strike="noStrike" kern="0" cap="none" spc="0" normalizeH="0" baseline="0" noProof="0" dirty="0">
                          <a:ln>
                            <a:noFill/>
                          </a:ln>
                          <a:solidFill>
                            <a:srgbClr val="000000"/>
                          </a:solidFill>
                          <a:effectLst/>
                          <a:uLnTx/>
                          <a:uFillTx/>
                          <a:latin typeface="+mn-lt"/>
                          <a:cs typeface="+mn-cs"/>
                          <a:sym typeface="Calibri"/>
                        </a:rPr>
                        <a:t>Value Chain Study and Development Plan to Increase SMME Participation in the Oceans Economy</a:t>
                      </a:r>
                      <a:endParaRPr lang="en-US" sz="1400" dirty="0">
                        <a:effectLst/>
                      </a:endParaRPr>
                    </a:p>
                    <a:p>
                      <a:pPr marL="285750" lvl="0" indent="-285750" algn="l">
                        <a:lnSpc>
                          <a:spcPct val="115000"/>
                        </a:lnSpc>
                        <a:spcAft>
                          <a:spcPts val="0"/>
                        </a:spcAft>
                        <a:buFontTx/>
                        <a:buChar char="-"/>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3568" marR="43568" marT="0" marB="0">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Map out a national seafarer development terrain for SAIMI with a clear consideration of the international requirements, starting at the level of basic education all the way through to their absorption into the </a:t>
                      </a:r>
                      <a:r>
                        <a:rPr lang="en-US" sz="1200" dirty="0" err="1">
                          <a:effectLst/>
                        </a:rPr>
                        <a:t>labour</a:t>
                      </a:r>
                      <a:r>
                        <a:rPr lang="en-US" sz="1200" dirty="0">
                          <a:effectLst/>
                        </a:rPr>
                        <a:t> market.</a:t>
                      </a:r>
                    </a:p>
                    <a:p>
                      <a:pPr algn="l"/>
                      <a:endParaRPr lang="en-GB" sz="1300" kern="1200" dirty="0">
                        <a:effectLst/>
                      </a:endParaRPr>
                    </a:p>
                    <a:p>
                      <a:pPr algn="l"/>
                      <a:endParaRPr lang="en-GB" sz="1300" b="0" i="0" kern="1200" dirty="0">
                        <a:solidFill>
                          <a:schemeClr val="tx1"/>
                        </a:solidFill>
                        <a:effectLst/>
                        <a:latin typeface="+mn-lt"/>
                        <a:ea typeface="+mn-ea"/>
                        <a:cs typeface="+mn-cs"/>
                      </a:endParaRPr>
                    </a:p>
                    <a:p>
                      <a:pPr algn="l"/>
                      <a:endParaRPr lang="en-GB" sz="1300" b="0" i="0" kern="1200" dirty="0">
                        <a:solidFill>
                          <a:schemeClr val="tx1"/>
                        </a:solidFill>
                        <a:effectLst/>
                        <a:latin typeface="+mn-lt"/>
                        <a:ea typeface="+mn-ea"/>
                        <a:cs typeface="+mn-cs"/>
                      </a:endParaRPr>
                    </a:p>
                    <a:p>
                      <a:pPr algn="l"/>
                      <a:endParaRPr lang="en-ZA" sz="1300" b="0" i="0" kern="1200" dirty="0">
                        <a:solidFill>
                          <a:schemeClr val="tx1"/>
                        </a:solidFill>
                        <a:effectLst/>
                        <a:latin typeface="+mn-lt"/>
                        <a:ea typeface="+mn-ea"/>
                        <a:cs typeface="+mn-cs"/>
                      </a:endParaRPr>
                    </a:p>
                  </a:txBody>
                  <a:tcPr marL="43568" marR="43568" marT="0" marB="0">
                    <a:solidFill>
                      <a:schemeClr val="tx2">
                        <a:lumMod val="20000"/>
                        <a:lumOff val="80000"/>
                      </a:schemeClr>
                    </a:solidFill>
                  </a:tcPr>
                </a:tc>
                <a:extLst>
                  <a:ext uri="{0D108BD9-81ED-4DB2-BD59-A6C34878D82A}">
                    <a16:rowId xmlns:a16="http://schemas.microsoft.com/office/drawing/2014/main" val="2900877527"/>
                  </a:ext>
                </a:extLst>
              </a:tr>
            </a:tbl>
          </a:graphicData>
        </a:graphic>
      </p:graphicFrame>
    </p:spTree>
    <p:extLst>
      <p:ext uri="{BB962C8B-B14F-4D97-AF65-F5344CB8AC3E}">
        <p14:creationId xmlns:p14="http://schemas.microsoft.com/office/powerpoint/2010/main" val="237850919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alphaModFix amt="35000"/>
          </a:blip>
          <a:srcRect l="20576" r="23976"/>
          <a:stretch>
            <a:fillRect/>
          </a:stretch>
        </p:blipFill>
        <p:spPr>
          <a:xfrm flipH="1">
            <a:off x="6510870" y="0"/>
            <a:ext cx="5696295" cy="6858001"/>
          </a:xfrm>
          <a:prstGeom prst="rect">
            <a:avLst/>
          </a:prstGeom>
          <a:ln w="12700">
            <a:miter lim="400000"/>
          </a:ln>
        </p:spPr>
      </p:pic>
      <p:sp>
        <p:nvSpPr>
          <p:cNvPr id="129" name="Circle"/>
          <p:cNvSpPr/>
          <p:nvPr/>
        </p:nvSpPr>
        <p:spPr>
          <a:xfrm>
            <a:off x="4375306" y="998520"/>
            <a:ext cx="4270731" cy="4270731"/>
          </a:xfrm>
          <a:prstGeom prst="ellipse">
            <a:avLst/>
          </a:prstGeom>
          <a:ln w="812800">
            <a:solidFill>
              <a:srgbClr val="67C9CB">
                <a:alpha val="42645"/>
              </a:srgbClr>
            </a:solidFill>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30" name="Rectangle 169"/>
          <p:cNvSpPr txBox="1"/>
          <p:nvPr/>
        </p:nvSpPr>
        <p:spPr>
          <a:xfrm>
            <a:off x="2456703" y="62588"/>
            <a:ext cx="727859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solidFill>
                  <a:srgbClr val="006072"/>
                </a:solidFill>
                <a:latin typeface="+mj-lt"/>
                <a:ea typeface="+mj-ea"/>
                <a:cs typeface="+mj-cs"/>
                <a:sym typeface="Helvetica"/>
              </a:defRPr>
            </a:pPr>
            <a:r>
              <a:rPr kumimoji="0" lang="en-US" altLang="en-US" sz="3600" b="1" i="0" u="none" strike="noStrike" kern="0" cap="none" spc="0" normalizeH="0" baseline="0" noProof="0" dirty="0">
                <a:ln>
                  <a:noFill/>
                </a:ln>
                <a:solidFill>
                  <a:srgbClr val="404040"/>
                </a:solidFill>
                <a:effectLst/>
                <a:uLnTx/>
                <a:uFillTx/>
                <a:latin typeface="Calibri"/>
                <a:cs typeface="Helvetica" panose="020B0604020202020204" pitchFamily="34" charset="0"/>
                <a:sym typeface="Helvetica" panose="020B0604020202020204" pitchFamily="34" charset="0"/>
              </a:rPr>
              <a:t>Research, Development &amp; Innovation</a:t>
            </a:r>
          </a:p>
        </p:txBody>
      </p:sp>
      <p:sp>
        <p:nvSpPr>
          <p:cNvPr id="131" name="Rectangle 171"/>
          <p:cNvSpPr/>
          <p:nvPr/>
        </p:nvSpPr>
        <p:spPr>
          <a:xfrm>
            <a:off x="2390393" y="658351"/>
            <a:ext cx="7402914" cy="50568"/>
          </a:xfrm>
          <a:prstGeom prst="rect">
            <a:avLst/>
          </a:prstGeom>
          <a:solidFill>
            <a:srgbClr val="33CC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32" name="Rectangle 173"/>
          <p:cNvSpPr txBox="1"/>
          <p:nvPr/>
        </p:nvSpPr>
        <p:spPr>
          <a:xfrm>
            <a:off x="542446" y="1169577"/>
            <a:ext cx="10054433"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595959"/>
                </a:solidFill>
                <a:latin typeface="+mj-lt"/>
                <a:ea typeface="+mj-ea"/>
                <a:cs typeface="+mj-cs"/>
                <a:sym typeface="Helvetica"/>
              </a:defRPr>
            </a:lvl1p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33" name="Circle"/>
          <p:cNvSpPr/>
          <p:nvPr/>
        </p:nvSpPr>
        <p:spPr>
          <a:xfrm>
            <a:off x="1326813" y="-562125"/>
            <a:ext cx="1076883" cy="1076883"/>
          </a:xfrm>
          <a:prstGeom prst="ellipse">
            <a:avLst/>
          </a:prstGeom>
          <a:solidFill>
            <a:srgbClr val="67C9CB"/>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Image" descr="Image">
            <a:extLst>
              <a:ext uri="{FF2B5EF4-FFF2-40B4-BE49-F238E27FC236}">
                <a16:creationId xmlns:a16="http://schemas.microsoft.com/office/drawing/2014/main" id="{6EE07FB1-7A8B-A5CE-25EB-50FBB1A4D954}"/>
              </a:ext>
            </a:extLst>
          </p:cNvPr>
          <p:cNvPicPr>
            <a:picLocks noChangeAspect="1"/>
          </p:cNvPicPr>
          <p:nvPr/>
        </p:nvPicPr>
        <p:blipFill>
          <a:blip r:embed="rId4"/>
          <a:stretch>
            <a:fillRect/>
          </a:stretch>
        </p:blipFill>
        <p:spPr>
          <a:xfrm>
            <a:off x="9793307" y="1623000"/>
            <a:ext cx="1976587" cy="1976587"/>
          </a:xfrm>
          <a:prstGeom prst="rect">
            <a:avLst/>
          </a:prstGeom>
          <a:ln w="12700">
            <a:miter lim="400000"/>
          </a:ln>
        </p:spPr>
      </p:pic>
      <p:sp>
        <p:nvSpPr>
          <p:cNvPr id="2" name="TextBox 1">
            <a:extLst>
              <a:ext uri="{FF2B5EF4-FFF2-40B4-BE49-F238E27FC236}">
                <a16:creationId xmlns:a16="http://schemas.microsoft.com/office/drawing/2014/main" id="{AF6732BC-5ACE-59F0-8ED7-2A2F2A857374}"/>
              </a:ext>
            </a:extLst>
          </p:cNvPr>
          <p:cNvSpPr txBox="1"/>
          <p:nvPr/>
        </p:nvSpPr>
        <p:spPr>
          <a:xfrm>
            <a:off x="1092200" y="708919"/>
            <a:ext cx="50552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ea typeface="+mn-ea"/>
                <a:cs typeface="Calibri"/>
                <a:sym typeface="Calibri"/>
              </a:rPr>
              <a:t>Mandela University Maritime Robotics Centre</a:t>
            </a:r>
          </a:p>
        </p:txBody>
      </p:sp>
      <p:graphicFrame>
        <p:nvGraphicFramePr>
          <p:cNvPr id="3" name="Table 2"/>
          <p:cNvGraphicFramePr>
            <a:graphicFrameLocks noGrp="1"/>
          </p:cNvGraphicFramePr>
          <p:nvPr>
            <p:extLst>
              <p:ext uri="{D42A27DB-BD31-4B8C-83A1-F6EECF244321}">
                <p14:modId xmlns:p14="http://schemas.microsoft.com/office/powerpoint/2010/main" val="1038062561"/>
              </p:ext>
            </p:extLst>
          </p:nvPr>
        </p:nvGraphicFramePr>
        <p:xfrm>
          <a:off x="157486" y="1023505"/>
          <a:ext cx="11868727" cy="5834496"/>
        </p:xfrm>
        <a:graphic>
          <a:graphicData uri="http://schemas.openxmlformats.org/drawingml/2006/table">
            <a:tbl>
              <a:tblPr firstRow="1" bandRow="1">
                <a:tableStyleId>{5940675A-B579-460E-94D1-54222C63F5DA}</a:tableStyleId>
              </a:tblPr>
              <a:tblGrid>
                <a:gridCol w="3551272">
                  <a:extLst>
                    <a:ext uri="{9D8B030D-6E8A-4147-A177-3AD203B41FA5}">
                      <a16:colId xmlns:a16="http://schemas.microsoft.com/office/drawing/2014/main" val="2280750377"/>
                    </a:ext>
                  </a:extLst>
                </a:gridCol>
                <a:gridCol w="8317455">
                  <a:extLst>
                    <a:ext uri="{9D8B030D-6E8A-4147-A177-3AD203B41FA5}">
                      <a16:colId xmlns:a16="http://schemas.microsoft.com/office/drawing/2014/main" val="3973778431"/>
                    </a:ext>
                  </a:extLst>
                </a:gridCol>
              </a:tblGrid>
              <a:tr h="308692">
                <a:tc>
                  <a:txBody>
                    <a:bodyPr/>
                    <a:lstStyle/>
                    <a:p>
                      <a:pPr algn="l"/>
                      <a:r>
                        <a:rPr lang="en-ZA" sz="1400" b="1" dirty="0"/>
                        <a:t>Activity</a:t>
                      </a:r>
                    </a:p>
                  </a:txBody>
                  <a:tcPr>
                    <a:solidFill>
                      <a:schemeClr val="accent1">
                        <a:lumMod val="40000"/>
                        <a:lumOff val="60000"/>
                      </a:schemeClr>
                    </a:solidFill>
                  </a:tcPr>
                </a:tc>
                <a:tc>
                  <a:txBody>
                    <a:bodyPr/>
                    <a:lstStyle/>
                    <a:p>
                      <a:pPr algn="l"/>
                      <a:r>
                        <a:rPr lang="en-ZA" sz="1400" b="1" dirty="0"/>
                        <a:t>Impact </a:t>
                      </a:r>
                    </a:p>
                  </a:txBody>
                  <a:tcPr>
                    <a:solidFill>
                      <a:schemeClr val="bg1">
                        <a:lumMod val="85000"/>
                      </a:schemeClr>
                    </a:solidFill>
                  </a:tcPr>
                </a:tc>
                <a:extLst>
                  <a:ext uri="{0D108BD9-81ED-4DB2-BD59-A6C34878D82A}">
                    <a16:rowId xmlns:a16="http://schemas.microsoft.com/office/drawing/2014/main" val="1968915743"/>
                  </a:ext>
                </a:extLst>
              </a:tr>
              <a:tr h="1034022">
                <a:tc>
                  <a:txBody>
                    <a:bodyPr/>
                    <a:lstStyle/>
                    <a:p>
                      <a:pPr algn="just"/>
                      <a:r>
                        <a:rPr lang="en-ZA" b="1" dirty="0"/>
                        <a:t>Develop Robotics expertise</a:t>
                      </a:r>
                    </a:p>
                  </a:txBody>
                  <a:tcPr>
                    <a:solidFill>
                      <a:schemeClr val="accent1">
                        <a:lumMod val="40000"/>
                        <a:lumOff val="60000"/>
                      </a:schemeClr>
                    </a:solidFill>
                  </a:tcPr>
                </a:tc>
                <a:tc>
                  <a:txBody>
                    <a:bodyPr/>
                    <a:lstStyle/>
                    <a:p>
                      <a:pPr marL="171450" indent="-171450" algn="just">
                        <a:buFont typeface="Arial" panose="020B0604020202020204" pitchFamily="34" charset="0"/>
                        <a:buChar char="•"/>
                      </a:pPr>
                      <a:r>
                        <a:rPr lang="en-ZA" sz="1200" u="none" strike="noStrike" cap="none" spc="0" baseline="0" dirty="0">
                          <a:effectLst/>
                          <a:uFillTx/>
                          <a:sym typeface="Calibri"/>
                        </a:rPr>
                        <a:t>2x Graduates in training appointed to the projects</a:t>
                      </a:r>
                    </a:p>
                    <a:p>
                      <a:pPr marL="171450" indent="-171450" algn="just">
                        <a:buFont typeface="Arial" panose="020B0604020202020204" pitchFamily="34" charset="0"/>
                        <a:buChar char="•"/>
                      </a:pPr>
                      <a:r>
                        <a:rPr lang="en-ZA" sz="1200" u="none" strike="noStrike" cap="none" spc="0" baseline="0" dirty="0">
                          <a:effectLst/>
                          <a:uFillTx/>
                          <a:sym typeface="Calibri"/>
                        </a:rPr>
                        <a:t>4x Mechatronics. Eng. final-year projects</a:t>
                      </a:r>
                    </a:p>
                    <a:p>
                      <a:pPr marL="171450" indent="-171450" algn="just">
                        <a:buFont typeface="Arial" panose="020B0604020202020204" pitchFamily="34" charset="0"/>
                        <a:buChar char="•"/>
                      </a:pPr>
                      <a:r>
                        <a:rPr lang="en-ZA" sz="1200" u="none" strike="noStrike" cap="none" spc="0" baseline="0" dirty="0">
                          <a:effectLst/>
                          <a:uFillTx/>
                          <a:sym typeface="Calibri"/>
                        </a:rPr>
                        <a:t>2x Masters Student appointed to the projects</a:t>
                      </a:r>
                    </a:p>
                    <a:p>
                      <a:pPr marL="171450" indent="-171450" algn="just">
                        <a:buFont typeface="Arial" panose="020B0604020202020204" pitchFamily="34" charset="0"/>
                        <a:buChar char="•"/>
                      </a:pPr>
                      <a:r>
                        <a:rPr lang="en-ZA" sz="1200" u="none" strike="noStrike" cap="none" spc="0" baseline="0" dirty="0">
                          <a:effectLst/>
                          <a:uFillTx/>
                          <a:sym typeface="Calibri"/>
                        </a:rPr>
                        <a:t>2x PhD Student Appointed to the project</a:t>
                      </a:r>
                    </a:p>
                    <a:p>
                      <a:pPr marL="171450" indent="-171450" algn="just">
                        <a:buFont typeface="Arial" panose="020B0604020202020204" pitchFamily="34" charset="0"/>
                        <a:buChar char="•"/>
                      </a:pPr>
                      <a:r>
                        <a:rPr lang="en-ZA" sz="1200" u="none" strike="noStrike" cap="none" spc="0" baseline="0" dirty="0">
                          <a:effectLst/>
                          <a:uFillTx/>
                          <a:sym typeface="Calibri"/>
                        </a:rPr>
                        <a:t>1x Mech. Eng. Capstone projects (TBD)</a:t>
                      </a:r>
                      <a:endParaRPr lang="en-ZA" sz="1200" b="0" i="0" u="none" strike="noStrike" cap="none" spc="0" baseline="0" dirty="0">
                        <a:solidFill>
                          <a:schemeClr val="tx1"/>
                        </a:solidFill>
                        <a:effectLst/>
                        <a:uFillTx/>
                        <a:latin typeface="+mn-lt"/>
                        <a:ea typeface="+mn-ea"/>
                        <a:cs typeface="+mn-cs"/>
                        <a:sym typeface="Calibri"/>
                      </a:endParaRPr>
                    </a:p>
                  </a:txBody>
                  <a:tcPr>
                    <a:solidFill>
                      <a:schemeClr val="bg1">
                        <a:lumMod val="85000"/>
                      </a:schemeClr>
                    </a:solidFill>
                  </a:tcPr>
                </a:tc>
                <a:extLst>
                  <a:ext uri="{0D108BD9-81ED-4DB2-BD59-A6C34878D82A}">
                    <a16:rowId xmlns:a16="http://schemas.microsoft.com/office/drawing/2014/main" val="3288775913"/>
                  </a:ext>
                </a:extLst>
              </a:tr>
              <a:tr h="443345">
                <a:tc>
                  <a:txBody>
                    <a:bodyPr/>
                    <a:lstStyle/>
                    <a:p>
                      <a:pPr algn="just"/>
                      <a:r>
                        <a:rPr lang="en-ZA" b="1" dirty="0"/>
                        <a:t>Technical</a:t>
                      </a:r>
                      <a:r>
                        <a:rPr lang="en-ZA" b="1" baseline="0" dirty="0"/>
                        <a:t> Transfers</a:t>
                      </a:r>
                      <a:endParaRPr lang="en-ZA" b="1" dirty="0"/>
                    </a:p>
                  </a:txBody>
                  <a:tcPr>
                    <a:solidFill>
                      <a:schemeClr val="accent1">
                        <a:lumMod val="40000"/>
                        <a:lumOff val="60000"/>
                      </a:schemeClr>
                    </a:solidFill>
                  </a:tcPr>
                </a:tc>
                <a:tc>
                  <a:txBody>
                    <a:bodyPr/>
                    <a:lstStyle/>
                    <a:p>
                      <a:pPr algn="just"/>
                      <a:r>
                        <a:rPr lang="en-US" dirty="0"/>
                        <a:t>This encouraged through the collaborative relationships established and shared projects. Zenith Laser and Aquarius Inflatables have benefited through this interaction</a:t>
                      </a:r>
                      <a:endParaRPr lang="en-ZA" dirty="0"/>
                    </a:p>
                  </a:txBody>
                  <a:tcPr>
                    <a:solidFill>
                      <a:schemeClr val="bg1">
                        <a:lumMod val="85000"/>
                      </a:schemeClr>
                    </a:solidFill>
                  </a:tcPr>
                </a:tc>
                <a:extLst>
                  <a:ext uri="{0D108BD9-81ED-4DB2-BD59-A6C34878D82A}">
                    <a16:rowId xmlns:a16="http://schemas.microsoft.com/office/drawing/2014/main" val="1181120279"/>
                  </a:ext>
                </a:extLst>
              </a:tr>
              <a:tr h="463038">
                <a:tc>
                  <a:txBody>
                    <a:bodyPr/>
                    <a:lstStyle/>
                    <a:p>
                      <a:pPr algn="just"/>
                      <a:r>
                        <a:rPr lang="en-ZA" b="1" dirty="0"/>
                        <a:t>Technical</a:t>
                      </a:r>
                      <a:r>
                        <a:rPr lang="en-ZA" b="1" baseline="0" dirty="0"/>
                        <a:t> Papers</a:t>
                      </a:r>
                      <a:endParaRPr lang="en-ZA" b="1" dirty="0"/>
                    </a:p>
                  </a:txBody>
                  <a:tcPr>
                    <a:solidFill>
                      <a:schemeClr val="accent1">
                        <a:lumMod val="40000"/>
                        <a:lumOff val="60000"/>
                      </a:schemeClr>
                    </a:solidFill>
                  </a:tcPr>
                </a:tc>
                <a:tc>
                  <a:txBody>
                    <a:bodyPr/>
                    <a:lstStyle/>
                    <a:p>
                      <a:pPr algn="just"/>
                      <a:r>
                        <a:rPr lang="en-US" dirty="0"/>
                        <a:t>1x Technical paper prepared for submission, a second submission expected from the pot-doc appointed to the project</a:t>
                      </a:r>
                      <a:endParaRPr lang="en-ZA" dirty="0"/>
                    </a:p>
                  </a:txBody>
                  <a:tcPr>
                    <a:solidFill>
                      <a:schemeClr val="bg1">
                        <a:lumMod val="85000"/>
                      </a:schemeClr>
                    </a:solidFill>
                  </a:tcPr>
                </a:tc>
                <a:extLst>
                  <a:ext uri="{0D108BD9-81ED-4DB2-BD59-A6C34878D82A}">
                    <a16:rowId xmlns:a16="http://schemas.microsoft.com/office/drawing/2014/main" val="3496999184"/>
                  </a:ext>
                </a:extLst>
              </a:tr>
              <a:tr h="828344">
                <a:tc>
                  <a:txBody>
                    <a:bodyPr/>
                    <a:lstStyle/>
                    <a:p>
                      <a:pPr algn="just"/>
                      <a:r>
                        <a:rPr lang="en-ZA" b="1" dirty="0"/>
                        <a:t>Technology Demonstrators</a:t>
                      </a:r>
                    </a:p>
                  </a:txBody>
                  <a:tcPr>
                    <a:solidFill>
                      <a:schemeClr val="accent1">
                        <a:lumMod val="40000"/>
                        <a:lumOff val="60000"/>
                      </a:schemeClr>
                    </a:solidFill>
                  </a:tcPr>
                </a:tc>
                <a:tc>
                  <a:txBody>
                    <a:bodyPr/>
                    <a:lstStyle/>
                    <a:p>
                      <a:pPr algn="just"/>
                      <a:r>
                        <a:rPr lang="en-US" dirty="0"/>
                        <a:t>Two autonomous solar boats to be constructed as demonstrators used for testing equipment and sensors, training staff and equipping the marine robotics unit with assets to encourage industrial support.</a:t>
                      </a:r>
                    </a:p>
                    <a:p>
                      <a:pPr algn="just"/>
                      <a:r>
                        <a:rPr lang="en-US" dirty="0"/>
                        <a:t>In addition, a water sampling unit is under development.</a:t>
                      </a:r>
                    </a:p>
                  </a:txBody>
                  <a:tcPr>
                    <a:solidFill>
                      <a:schemeClr val="bg1">
                        <a:lumMod val="85000"/>
                      </a:schemeClr>
                    </a:solidFill>
                  </a:tcPr>
                </a:tc>
                <a:extLst>
                  <a:ext uri="{0D108BD9-81ED-4DB2-BD59-A6C34878D82A}">
                    <a16:rowId xmlns:a16="http://schemas.microsoft.com/office/drawing/2014/main" val="2825852811"/>
                  </a:ext>
                </a:extLst>
              </a:tr>
              <a:tr h="1018684">
                <a:tc>
                  <a:txBody>
                    <a:bodyPr/>
                    <a:lstStyle/>
                    <a:p>
                      <a:pPr algn="just"/>
                      <a:r>
                        <a:rPr lang="en-ZA" b="1" dirty="0"/>
                        <a:t>Collaborations established</a:t>
                      </a:r>
                    </a:p>
                  </a:txBody>
                  <a:tcPr>
                    <a:solidFill>
                      <a:schemeClr val="accent1">
                        <a:lumMod val="40000"/>
                        <a:lumOff val="60000"/>
                      </a:schemeClr>
                    </a:solidFill>
                  </a:tcPr>
                </a:tc>
                <a:tc>
                  <a:txBody>
                    <a:bodyPr/>
                    <a:lstStyle/>
                    <a:p>
                      <a:pPr algn="just"/>
                      <a:r>
                        <a:rPr lang="en-US" dirty="0"/>
                        <a:t>Identified collaboration partners include:</a:t>
                      </a:r>
                    </a:p>
                    <a:p>
                      <a:pPr marL="171450" indent="-171450" algn="just">
                        <a:buFont typeface="Arial" panose="020B0604020202020204" pitchFamily="34" charset="0"/>
                        <a:buChar char="•"/>
                      </a:pPr>
                      <a:r>
                        <a:rPr lang="en-US" dirty="0"/>
                        <a:t>University of Cape Town</a:t>
                      </a:r>
                    </a:p>
                    <a:p>
                      <a:pPr marL="171450" indent="-171450" algn="just">
                        <a:buFont typeface="Arial" panose="020B0604020202020204" pitchFamily="34" charset="0"/>
                        <a:buChar char="•"/>
                      </a:pPr>
                      <a:r>
                        <a:rPr lang="en-US" dirty="0"/>
                        <a:t>CPUT </a:t>
                      </a:r>
                    </a:p>
                    <a:p>
                      <a:pPr marL="171450" indent="-171450" algn="just">
                        <a:buFont typeface="Arial" panose="020B0604020202020204" pitchFamily="34" charset="0"/>
                        <a:buChar char="•"/>
                      </a:pPr>
                      <a:r>
                        <a:rPr lang="en-US" dirty="0"/>
                        <a:t>TUT</a:t>
                      </a:r>
                    </a:p>
                    <a:p>
                      <a:pPr marL="171450" indent="-171450" algn="just">
                        <a:buFont typeface="Arial" panose="020B0604020202020204" pitchFamily="34" charset="0"/>
                        <a:buChar char="•"/>
                      </a:pPr>
                      <a:r>
                        <a:rPr lang="en-US" dirty="0"/>
                        <a:t>WSU</a:t>
                      </a:r>
                    </a:p>
                    <a:p>
                      <a:pPr marL="171450" indent="-171450" algn="just">
                        <a:buFont typeface="Arial" panose="020B0604020202020204" pitchFamily="34" charset="0"/>
                        <a:buChar char="•"/>
                      </a:pPr>
                      <a:r>
                        <a:rPr lang="en-US" dirty="0"/>
                        <a:t>CSIR</a:t>
                      </a:r>
                    </a:p>
                    <a:p>
                      <a:pPr marL="171450" indent="-171450" algn="just">
                        <a:buFont typeface="Arial" panose="020B0604020202020204" pitchFamily="34" charset="0"/>
                        <a:buChar char="•"/>
                      </a:pPr>
                      <a:r>
                        <a:rPr lang="en-US" dirty="0"/>
                        <a:t>Ocean Sciences</a:t>
                      </a:r>
                    </a:p>
                  </a:txBody>
                  <a:tcPr>
                    <a:solidFill>
                      <a:schemeClr val="bg1">
                        <a:lumMod val="85000"/>
                      </a:schemeClr>
                    </a:solidFill>
                  </a:tcPr>
                </a:tc>
                <a:extLst>
                  <a:ext uri="{0D108BD9-81ED-4DB2-BD59-A6C34878D82A}">
                    <a16:rowId xmlns:a16="http://schemas.microsoft.com/office/drawing/2014/main" val="675631179"/>
                  </a:ext>
                </a:extLst>
              </a:tr>
              <a:tr h="1018684">
                <a:tc>
                  <a:txBody>
                    <a:bodyPr/>
                    <a:lstStyle/>
                    <a:p>
                      <a:pPr algn="just"/>
                      <a:r>
                        <a:rPr lang="en-ZA" b="1" dirty="0"/>
                        <a:t>International Partners</a:t>
                      </a:r>
                    </a:p>
                  </a:txBody>
                  <a:tcPr>
                    <a:solidFill>
                      <a:schemeClr val="accent1">
                        <a:lumMod val="40000"/>
                        <a:lumOff val="60000"/>
                      </a:schemeClr>
                    </a:solidFill>
                  </a:tcPr>
                </a:tc>
                <a:tc>
                  <a:txBody>
                    <a:bodyPr/>
                    <a:lstStyle/>
                    <a:p>
                      <a:pPr marL="0" indent="0" algn="just">
                        <a:buFont typeface="Arial" panose="020B0604020202020204" pitchFamily="34" charset="0"/>
                        <a:buNone/>
                      </a:pPr>
                      <a:r>
                        <a:rPr lang="en-US" dirty="0"/>
                        <a:t>International partners identified include:</a:t>
                      </a:r>
                    </a:p>
                    <a:p>
                      <a:pPr marL="171450" indent="-171450" algn="just">
                        <a:buFont typeface="Arial" panose="020B0604020202020204" pitchFamily="34" charset="0"/>
                        <a:buChar char="•"/>
                      </a:pPr>
                      <a:r>
                        <a:rPr lang="en-US" dirty="0"/>
                        <a:t>Montpellier University</a:t>
                      </a:r>
                    </a:p>
                    <a:p>
                      <a:pPr marL="171450" indent="-171450" algn="just">
                        <a:buFont typeface="Arial" panose="020B0604020202020204" pitchFamily="34" charset="0"/>
                        <a:buChar char="•"/>
                      </a:pPr>
                      <a:r>
                        <a:rPr lang="en-US" dirty="0"/>
                        <a:t>Norwegian University of Science and Technology (NTNU)</a:t>
                      </a:r>
                    </a:p>
                    <a:p>
                      <a:pPr marL="171450" indent="-171450" algn="just">
                        <a:buFont typeface="Arial" panose="020B0604020202020204" pitchFamily="34" charset="0"/>
                        <a:buChar char="•"/>
                      </a:pPr>
                      <a:r>
                        <a:rPr lang="en-US" dirty="0"/>
                        <a:t>National Oceanographic Centre (UK)</a:t>
                      </a:r>
                    </a:p>
                    <a:p>
                      <a:pPr marL="171450" indent="-171450" algn="just">
                        <a:buFont typeface="Arial" panose="020B0604020202020204" pitchFamily="34" charset="0"/>
                        <a:buChar char="•"/>
                      </a:pPr>
                      <a:r>
                        <a:rPr lang="en-US" dirty="0"/>
                        <a:t>University of Southampton (UK)</a:t>
                      </a:r>
                    </a:p>
                    <a:p>
                      <a:pPr marL="171450" indent="-171450" algn="just">
                        <a:buFont typeface="Arial" panose="020B0604020202020204" pitchFamily="34" charset="0"/>
                        <a:buChar char="•"/>
                      </a:pPr>
                      <a:r>
                        <a:rPr lang="en-US" dirty="0"/>
                        <a:t>Plymouth University (UK)</a:t>
                      </a:r>
                    </a:p>
                    <a:p>
                      <a:pPr marL="171450" indent="-171450" algn="just">
                        <a:buFont typeface="Arial" panose="020B0604020202020204" pitchFamily="34" charset="0"/>
                        <a:buChar char="•"/>
                      </a:pPr>
                      <a:r>
                        <a:rPr lang="en-US" dirty="0" err="1"/>
                        <a:t>InOM</a:t>
                      </a:r>
                      <a:r>
                        <a:rPr lang="en-US" dirty="0"/>
                        <a:t> (</a:t>
                      </a:r>
                      <a:r>
                        <a:rPr lang="en-US" dirty="0" err="1"/>
                        <a:t>Instituto</a:t>
                      </a:r>
                      <a:r>
                        <a:rPr lang="en-US" dirty="0"/>
                        <a:t> </a:t>
                      </a:r>
                      <a:r>
                        <a:rPr lang="en-US" dirty="0" err="1"/>
                        <a:t>Oceanografico</a:t>
                      </a:r>
                      <a:r>
                        <a:rPr lang="en-US" dirty="0"/>
                        <a:t> de </a:t>
                      </a:r>
                      <a:r>
                        <a:rPr lang="en-US" dirty="0" err="1"/>
                        <a:t>Moçambique</a:t>
                      </a:r>
                      <a:r>
                        <a:rPr lang="en-US" dirty="0"/>
                        <a:t>)</a:t>
                      </a:r>
                    </a:p>
                  </a:txBody>
                  <a:tcPr>
                    <a:solidFill>
                      <a:schemeClr val="bg1">
                        <a:lumMod val="85000"/>
                      </a:schemeClr>
                    </a:solidFill>
                  </a:tcPr>
                </a:tc>
                <a:extLst>
                  <a:ext uri="{0D108BD9-81ED-4DB2-BD59-A6C34878D82A}">
                    <a16:rowId xmlns:a16="http://schemas.microsoft.com/office/drawing/2014/main" val="529682333"/>
                  </a:ext>
                </a:extLst>
              </a:tr>
            </a:tbl>
          </a:graphicData>
        </a:graphic>
      </p:graphicFrame>
    </p:spTree>
    <p:extLst>
      <p:ext uri="{BB962C8B-B14F-4D97-AF65-F5344CB8AC3E}">
        <p14:creationId xmlns:p14="http://schemas.microsoft.com/office/powerpoint/2010/main" val="469915926"/>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942</TotalTime>
  <Words>1454</Words>
  <Application>Microsoft Office PowerPoint</Application>
  <PresentationFormat>Widescreen</PresentationFormat>
  <Paragraphs>274</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Century Gothic</vt:lpstr>
      <vt:lpstr>Helvetica</vt:lpstr>
      <vt:lpstr>Raleway 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Nkalitshana, Malwande (Mr) (Off Campus)</dc:creator>
  <cp:lastModifiedBy>Nkalitshana, Malwande (Mr) (Off Campus)</cp:lastModifiedBy>
  <cp:revision>34</cp:revision>
  <dcterms:modified xsi:type="dcterms:W3CDTF">2024-04-18T10:35:37Z</dcterms:modified>
</cp:coreProperties>
</file>